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1.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304" r:id="rId5"/>
    <p:sldId id="305" r:id="rId6"/>
    <p:sldId id="259" r:id="rId7"/>
    <p:sldId id="260" r:id="rId8"/>
    <p:sldId id="261" r:id="rId9"/>
    <p:sldId id="289" r:id="rId10"/>
    <p:sldId id="280" r:id="rId11"/>
    <p:sldId id="276" r:id="rId12"/>
    <p:sldId id="303" r:id="rId13"/>
    <p:sldId id="274" r:id="rId14"/>
    <p:sldId id="281" r:id="rId15"/>
    <p:sldId id="282" r:id="rId16"/>
    <p:sldId id="283" r:id="rId17"/>
    <p:sldId id="285" r:id="rId18"/>
    <p:sldId id="306" r:id="rId19"/>
    <p:sldId id="307" r:id="rId20"/>
    <p:sldId id="268" r:id="rId21"/>
    <p:sldId id="299" r:id="rId22"/>
    <p:sldId id="294" r:id="rId23"/>
    <p:sldId id="272" r:id="rId24"/>
    <p:sldId id="269" r:id="rId25"/>
    <p:sldId id="263" r:id="rId26"/>
    <p:sldId id="275" r:id="rId27"/>
    <p:sldId id="302" r:id="rId28"/>
    <p:sldId id="298" r:id="rId29"/>
    <p:sldId id="271" r:id="rId30"/>
    <p:sldId id="267" r:id="rId31"/>
    <p:sldId id="300" r:id="rId32"/>
    <p:sldId id="265" r:id="rId33"/>
    <p:sldId id="264" r:id="rId34"/>
    <p:sldId id="287" r:id="rId35"/>
    <p:sldId id="278" r:id="rId36"/>
    <p:sldId id="284" r:id="rId37"/>
    <p:sldId id="293" r:id="rId38"/>
    <p:sldId id="273" r:id="rId39"/>
    <p:sldId id="295" r:id="rId40"/>
    <p:sldId id="288" r:id="rId41"/>
    <p:sldId id="308" r:id="rId42"/>
    <p:sldId id="296" r:id="rId43"/>
    <p:sldId id="309" r:id="rId44"/>
    <p:sldId id="279" r:id="rId45"/>
    <p:sldId id="301" r:id="rId46"/>
    <p:sldId id="266" r:id="rId47"/>
    <p:sldId id="277" r:id="rId48"/>
    <p:sldId id="290" r:id="rId49"/>
    <p:sldId id="311" r:id="rId50"/>
    <p:sldId id="262" r:id="rId51"/>
    <p:sldId id="286" r:id="rId52"/>
    <p:sldId id="297" r:id="rId53"/>
    <p:sldId id="29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2" autoAdjust="0"/>
    <p:restoredTop sz="79404" autoAdjust="0"/>
  </p:normalViewPr>
  <p:slideViewPr>
    <p:cSldViewPr snapToGrid="0" snapToObjects="1">
      <p:cViewPr>
        <p:scale>
          <a:sx n="65" d="100"/>
          <a:sy n="65" d="100"/>
        </p:scale>
        <p:origin x="3408" y="9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BF034-694B-2540-A7EB-1D4E26C97CA1}" type="datetimeFigureOut">
              <a:rPr lang="en-US" smtClean="0"/>
              <a:t>10/30/17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77EE5-85B8-464A-899E-A93B3184119F}" type="slidenum">
              <a:rPr lang="en-US" smtClean="0"/>
              <a:t>‹#›</a:t>
            </a:fld>
            <a:endParaRPr lang="en-US"/>
          </a:p>
        </p:txBody>
      </p:sp>
    </p:spTree>
    <p:extLst>
      <p:ext uri="{BB962C8B-B14F-4D97-AF65-F5344CB8AC3E}">
        <p14:creationId xmlns:p14="http://schemas.microsoft.com/office/powerpoint/2010/main" val="1041314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Welcome everyone</a:t>
            </a:r>
          </a:p>
          <a:p>
            <a:r>
              <a:rPr lang="en-US" sz="1200" u="none" kern="1200" baseline="0" dirty="0" smtClean="0">
                <a:solidFill>
                  <a:schemeClr val="tx1"/>
                </a:solidFill>
                <a:latin typeface="+mn-lt"/>
                <a:ea typeface="+mn-ea"/>
                <a:cs typeface="+mn-cs"/>
              </a:rPr>
              <a:t>This course is different from many in that it is based on the premise that you already know all you need to know to lead a wonderful fulfilling life what we are here to do is not add information but to teach you how to access all the knowledge and wisdom you already have.</a:t>
            </a:r>
          </a:p>
          <a:p>
            <a:r>
              <a:rPr lang="en-US" sz="1200" u="none" kern="1200" baseline="0" dirty="0" smtClean="0">
                <a:solidFill>
                  <a:schemeClr val="tx1"/>
                </a:solidFill>
                <a:latin typeface="+mn-lt"/>
                <a:ea typeface="+mn-ea"/>
                <a:cs typeface="+mn-cs"/>
              </a:rPr>
              <a:t>W</a:t>
            </a:r>
            <a:r>
              <a:rPr lang="en-NZ" sz="1200" u="none" kern="1200" baseline="0" dirty="0" smtClean="0">
                <a:solidFill>
                  <a:schemeClr val="tx1"/>
                </a:solidFill>
                <a:latin typeface="+mn-lt"/>
                <a:ea typeface="+mn-ea"/>
                <a:cs typeface="+mn-cs"/>
              </a:rPr>
              <a:t>e believe people are already overwhelmed with knowledge and information. Our programs are uniquely designed to teach you how to cut through the complexity and the noise in your head to live with in accordance with your values and what is most important to you.</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1</a:t>
            </a:fld>
            <a:endParaRPr lang="en-US"/>
          </a:p>
        </p:txBody>
      </p:sp>
    </p:spTree>
    <p:extLst>
      <p:ext uri="{BB962C8B-B14F-4D97-AF65-F5344CB8AC3E}">
        <p14:creationId xmlns:p14="http://schemas.microsoft.com/office/powerpoint/2010/main" val="201472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is Mindfulness?</a:t>
            </a:r>
          </a:p>
          <a:p>
            <a:r>
              <a:rPr lang="en-NZ" dirty="0" smtClean="0"/>
              <a:t>Mindfulness is a huge topic and is not so much a skill as a way of being. The positive effects we receive from practising Mindfulness radiate out to loved ones, friends, communities and the world. </a:t>
            </a:r>
          </a:p>
          <a:p>
            <a:r>
              <a:rPr lang="en-NZ" dirty="0" smtClean="0"/>
              <a:t>Please point out.</a:t>
            </a:r>
          </a:p>
          <a:p>
            <a:r>
              <a:rPr lang="en-NZ" dirty="0" smtClean="0"/>
              <a:t>Mindfulness is not clearing your mind </a:t>
            </a:r>
          </a:p>
          <a:p>
            <a:r>
              <a:rPr lang="en-NZ" dirty="0" smtClean="0"/>
              <a:t>You can’t get it wrong as all you are doing is paying attention to your experience as it actually is, everything is included good and bad (non-judging.)</a:t>
            </a:r>
          </a:p>
          <a:p>
            <a:r>
              <a:rPr lang="en-NZ" dirty="0" smtClean="0"/>
              <a:t>It is about being curious, kind and compassionate. </a:t>
            </a:r>
          </a:p>
          <a:p>
            <a:r>
              <a:rPr lang="en-NZ" dirty="0" smtClean="0"/>
              <a:t>See page 4 of journal for principles of Mindfulness these are the principles we uphold within this group as well as respecting each other’s privacy.</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10</a:t>
            </a:fld>
            <a:endParaRPr lang="en-US"/>
          </a:p>
        </p:txBody>
      </p:sp>
    </p:spTree>
    <p:extLst>
      <p:ext uri="{BB962C8B-B14F-4D97-AF65-F5344CB8AC3E}">
        <p14:creationId xmlns:p14="http://schemas.microsoft.com/office/powerpoint/2010/main" val="319649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Laugh at photo Ha ha We don’t need to sit in lotus or levitate to learn Mindfulness.</a:t>
            </a:r>
          </a:p>
          <a:p>
            <a:r>
              <a:rPr lang="en-US" sz="1200" u="none" kern="1200" baseline="0" dirty="0" smtClean="0">
                <a:solidFill>
                  <a:schemeClr val="tx1"/>
                </a:solidFill>
                <a:latin typeface="+mn-lt"/>
                <a:ea typeface="+mn-ea"/>
                <a:cs typeface="+mn-cs"/>
              </a:rPr>
              <a:t>List the things that we will do in this course to learn Mindfulness.(Meditation, journaling, discussion)</a:t>
            </a:r>
          </a:p>
          <a:p>
            <a:r>
              <a:rPr lang="en-US" sz="1200" u="none" kern="1200" baseline="0" dirty="0" smtClean="0">
                <a:solidFill>
                  <a:schemeClr val="tx1"/>
                </a:solidFill>
                <a:latin typeface="+mn-lt"/>
                <a:ea typeface="+mn-ea"/>
                <a:cs typeface="+mn-cs"/>
              </a:rPr>
              <a:t>The exercises all help us increase our awareness of ourselves, others and our environment. </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11</a:t>
            </a:fld>
            <a:endParaRPr lang="en-US"/>
          </a:p>
        </p:txBody>
      </p:sp>
    </p:spTree>
    <p:extLst>
      <p:ext uri="{BB962C8B-B14F-4D97-AF65-F5344CB8AC3E}">
        <p14:creationId xmlns:p14="http://schemas.microsoft.com/office/powerpoint/2010/main" val="327774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Mindfulness increasing our awareness so we see clearly, we see the reality of ourselves and situations, (we let go of the ‘stories we tell ourselves) once we embody this awareness we are best equipped to know how to act and respond in accordance with our values and what is really important to us. We gain clarity despite all the complexity. Helps us navigate our way through life. We see clearly.</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12</a:t>
            </a:fld>
            <a:endParaRPr lang="en-US"/>
          </a:p>
        </p:txBody>
      </p:sp>
    </p:spTree>
    <p:extLst>
      <p:ext uri="{BB962C8B-B14F-4D97-AF65-F5344CB8AC3E}">
        <p14:creationId xmlns:p14="http://schemas.microsoft.com/office/powerpoint/2010/main" val="232815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It is important that everyone set an intention for learning and practicing Mindfulness. This will help people get the most out of this course.</a:t>
            </a:r>
          </a:p>
          <a:p>
            <a:r>
              <a:rPr lang="en-US" sz="1200" u="none" kern="1200" baseline="0" dirty="0" smtClean="0">
                <a:solidFill>
                  <a:schemeClr val="tx1"/>
                </a:solidFill>
                <a:latin typeface="+mn-lt"/>
                <a:ea typeface="+mn-ea"/>
                <a:cs typeface="+mn-cs"/>
              </a:rPr>
              <a:t>Ask participants to think about what has brought them to this class, what is it they want to get out of the next 3 weeks? </a:t>
            </a:r>
          </a:p>
          <a:p>
            <a:r>
              <a:rPr lang="en-US" sz="1200" u="none" kern="1200" baseline="0" dirty="0" smtClean="0">
                <a:solidFill>
                  <a:schemeClr val="tx1"/>
                </a:solidFill>
                <a:latin typeface="+mn-lt"/>
                <a:ea typeface="+mn-ea"/>
                <a:cs typeface="+mn-cs"/>
              </a:rPr>
              <a:t>Remind them of what it took for them to turn up for the course. Booked tickets etc. Huge act of kindness to themselves and others  to get this far.</a:t>
            </a:r>
          </a:p>
          <a:p>
            <a:r>
              <a:rPr lang="en-US" sz="1200" u="none" kern="1200" baseline="0" dirty="0" smtClean="0">
                <a:solidFill>
                  <a:schemeClr val="tx1"/>
                </a:solidFill>
                <a:latin typeface="+mn-lt"/>
                <a:ea typeface="+mn-ea"/>
                <a:cs typeface="+mn-cs"/>
              </a:rPr>
              <a:t>Take a few moments  to give them time to reflect on how their lives are now and where they think mindfulness may be of use. </a:t>
            </a:r>
          </a:p>
        </p:txBody>
      </p:sp>
      <p:sp>
        <p:nvSpPr>
          <p:cNvPr id="4" name="Slide Number Placeholder 3"/>
          <p:cNvSpPr>
            <a:spLocks noGrp="1"/>
          </p:cNvSpPr>
          <p:nvPr>
            <p:ph type="sldNum" sz="quarter" idx="10"/>
          </p:nvPr>
        </p:nvSpPr>
        <p:spPr/>
        <p:txBody>
          <a:bodyPr/>
          <a:lstStyle/>
          <a:p>
            <a:fld id="{A7277EE5-85B8-464A-899E-A93B3184119F}" type="slidenum">
              <a:rPr lang="en-US" smtClean="0"/>
              <a:t>13</a:t>
            </a:fld>
            <a:endParaRPr lang="en-US"/>
          </a:p>
        </p:txBody>
      </p:sp>
    </p:spTree>
    <p:extLst>
      <p:ext uri="{BB962C8B-B14F-4D97-AF65-F5344CB8AC3E}">
        <p14:creationId xmlns:p14="http://schemas.microsoft.com/office/powerpoint/2010/main" val="391656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exercise helps us become aware of the random nature of our thoughts. Our Mind is to thoughts what our ears are to sounds.</a:t>
            </a:r>
          </a:p>
          <a:p>
            <a:r>
              <a:rPr lang="en-US" sz="1200" u="none" kern="1200" baseline="0" dirty="0" smtClean="0">
                <a:solidFill>
                  <a:schemeClr val="tx1"/>
                </a:solidFill>
                <a:latin typeface="+mn-lt"/>
                <a:ea typeface="+mn-ea"/>
                <a:cs typeface="+mn-cs"/>
              </a:rPr>
              <a:t>Please play audio for this.</a:t>
            </a:r>
          </a:p>
          <a:p>
            <a:r>
              <a:rPr lang="en-US" sz="1200" u="none" kern="1200" baseline="0" dirty="0" smtClean="0">
                <a:solidFill>
                  <a:schemeClr val="tx1"/>
                </a:solidFill>
                <a:latin typeface="+mn-lt"/>
                <a:ea typeface="+mn-ea"/>
                <a:cs typeface="+mn-cs"/>
              </a:rPr>
              <a:t>After exercise</a:t>
            </a:r>
          </a:p>
          <a:p>
            <a:r>
              <a:rPr lang="en-US" sz="1200" u="none" kern="1200" baseline="0" dirty="0" smtClean="0">
                <a:solidFill>
                  <a:schemeClr val="tx1"/>
                </a:solidFill>
                <a:latin typeface="+mn-lt"/>
                <a:ea typeface="+mn-ea"/>
                <a:cs typeface="+mn-cs"/>
              </a:rPr>
              <a:t>Would anyone like to share what they noticed? (this encourages noticing rather than controlling thoughts)</a:t>
            </a:r>
          </a:p>
        </p:txBody>
      </p:sp>
      <p:sp>
        <p:nvSpPr>
          <p:cNvPr id="4" name="Slide Number Placeholder 3"/>
          <p:cNvSpPr>
            <a:spLocks noGrp="1"/>
          </p:cNvSpPr>
          <p:nvPr>
            <p:ph type="sldNum" sz="quarter" idx="10"/>
          </p:nvPr>
        </p:nvSpPr>
        <p:spPr/>
        <p:txBody>
          <a:bodyPr/>
          <a:lstStyle/>
          <a:p>
            <a:fld id="{A7277EE5-85B8-464A-899E-A93B3184119F}" type="slidenum">
              <a:rPr lang="en-US" smtClean="0"/>
              <a:t>14</a:t>
            </a:fld>
            <a:endParaRPr lang="en-US"/>
          </a:p>
        </p:txBody>
      </p:sp>
    </p:spTree>
    <p:extLst>
      <p:ext uri="{BB962C8B-B14F-4D97-AF65-F5344CB8AC3E}">
        <p14:creationId xmlns:p14="http://schemas.microsoft.com/office/powerpoint/2010/main" val="18634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Now before we go any further lets shine some light on the workings of the mind and how these things serve us.</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15</a:t>
            </a:fld>
            <a:endParaRPr lang="en-US"/>
          </a:p>
        </p:txBody>
      </p:sp>
    </p:spTree>
    <p:extLst>
      <p:ext uri="{BB962C8B-B14F-4D97-AF65-F5344CB8AC3E}">
        <p14:creationId xmlns:p14="http://schemas.microsoft.com/office/powerpoint/2010/main" val="347537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Ask the participants </a:t>
            </a:r>
          </a:p>
          <a:p>
            <a:r>
              <a:rPr lang="en-US" sz="1200" u="none" kern="1200" baseline="0" dirty="0" smtClean="0">
                <a:solidFill>
                  <a:schemeClr val="tx1"/>
                </a:solidFill>
                <a:latin typeface="+mn-lt"/>
                <a:ea typeface="+mn-ea"/>
                <a:cs typeface="+mn-cs"/>
              </a:rPr>
              <a:t>Raise your hand if you regularly multitask?</a:t>
            </a:r>
          </a:p>
          <a:p>
            <a:r>
              <a:rPr lang="en-US" sz="1200" u="none" kern="1200" baseline="0" dirty="0" smtClean="0">
                <a:solidFill>
                  <a:schemeClr val="tx1"/>
                </a:solidFill>
                <a:latin typeface="+mn-lt"/>
                <a:ea typeface="+mn-ea"/>
                <a:cs typeface="+mn-cs"/>
              </a:rPr>
              <a:t>Who thinks multitasking helps them get through their workload?</a:t>
            </a:r>
          </a:p>
          <a:p>
            <a:r>
              <a:rPr lang="en-US" sz="1200" u="none" kern="1200" baseline="0" dirty="0" smtClean="0">
                <a:solidFill>
                  <a:schemeClr val="tx1"/>
                </a:solidFill>
                <a:latin typeface="+mn-lt"/>
                <a:ea typeface="+mn-ea"/>
                <a:cs typeface="+mn-cs"/>
              </a:rPr>
              <a:t>Now lets do an exercise to demonstrate the effect of Multitasking.</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16</a:t>
            </a:fld>
            <a:endParaRPr lang="en-US"/>
          </a:p>
        </p:txBody>
      </p:sp>
    </p:spTree>
    <p:extLst>
      <p:ext uri="{BB962C8B-B14F-4D97-AF65-F5344CB8AC3E}">
        <p14:creationId xmlns:p14="http://schemas.microsoft.com/office/powerpoint/2010/main" val="3317834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need pen and paper. They can use their journals but many prefer to save the journals for journaling.</a:t>
            </a:r>
          </a:p>
          <a:p>
            <a:r>
              <a:rPr lang="en-US" baseline="0" dirty="0" smtClean="0"/>
              <a:t>Do not start till I tell you</a:t>
            </a:r>
          </a:p>
          <a:p>
            <a:r>
              <a:rPr lang="en-US" baseline="0" dirty="0" smtClean="0"/>
              <a:t>We will do 2 separate timed exercises one not multitasking then second multitasking then you will compare your experience of each exercise.</a:t>
            </a:r>
          </a:p>
          <a:p>
            <a:r>
              <a:rPr lang="en-US" baseline="0" dirty="0" smtClean="0"/>
              <a:t>This is not a competition and no one gets to see your results it is simply for you to compare the experience of multitasking versus monotasking.</a:t>
            </a:r>
          </a:p>
          <a:p>
            <a:r>
              <a:rPr lang="en-US" baseline="0" dirty="0" smtClean="0"/>
              <a:t>Explain this exercise carefully and make sure you have confirmation that everyone understands what they have to do.</a:t>
            </a:r>
          </a:p>
          <a:p>
            <a:r>
              <a:rPr lang="en-US" baseline="0" dirty="0" smtClean="0"/>
              <a:t>Start and read out time intervals in 10sec increments until everyone is finished.</a:t>
            </a:r>
          </a:p>
          <a:p>
            <a:r>
              <a:rPr lang="en-US" baseline="0" dirty="0" smtClean="0"/>
              <a:t>Ask participants who found when multitasking </a:t>
            </a:r>
          </a:p>
          <a:p>
            <a:r>
              <a:rPr lang="en-US" baseline="0" dirty="0" smtClean="0"/>
              <a:t>They were more stressed </a:t>
            </a:r>
          </a:p>
          <a:p>
            <a:r>
              <a:rPr lang="en-US" baseline="0" dirty="0" smtClean="0"/>
              <a:t>Made more mistakes </a:t>
            </a:r>
          </a:p>
          <a:p>
            <a:r>
              <a:rPr lang="en-US" baseline="0" dirty="0" smtClean="0"/>
              <a:t>Took longer</a:t>
            </a:r>
          </a:p>
          <a:p>
            <a:r>
              <a:rPr lang="en-US" baseline="0" dirty="0" smtClean="0"/>
              <a:t>Research shows reduced multitasking lead to better focus, less stress and better memory. (Discuss your own experience)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17</a:t>
            </a:fld>
            <a:endParaRPr lang="en-US"/>
          </a:p>
        </p:txBody>
      </p:sp>
    </p:spTree>
    <p:extLst>
      <p:ext uri="{BB962C8B-B14F-4D97-AF65-F5344CB8AC3E}">
        <p14:creationId xmlns:p14="http://schemas.microsoft.com/office/powerpoint/2010/main" val="59512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Our mind like our phones takes a small amount of information and builds up the rest of the story. Like our phones our minds can get this wrong.</a:t>
            </a:r>
          </a:p>
          <a:p>
            <a:r>
              <a:rPr lang="en-US" sz="1200" u="none" kern="1200" baseline="0" dirty="0" smtClean="0">
                <a:solidFill>
                  <a:schemeClr val="tx1"/>
                </a:solidFill>
                <a:latin typeface="+mn-lt"/>
                <a:ea typeface="+mn-ea"/>
                <a:cs typeface="+mn-cs"/>
              </a:rPr>
              <a:t>Auto prediction is important so we can understand speech etc. but without  self awareness it can lead to mindless stress!</a:t>
            </a:r>
          </a:p>
          <a:p>
            <a:r>
              <a:rPr lang="en-US" sz="1200" u="none" kern="1200" baseline="0" dirty="0" smtClean="0">
                <a:solidFill>
                  <a:schemeClr val="tx1"/>
                </a:solidFill>
                <a:latin typeface="+mn-lt"/>
                <a:ea typeface="+mn-ea"/>
                <a:cs typeface="+mn-cs"/>
              </a:rPr>
              <a:t>Give examples of when your minds auto prediction was wrong </a:t>
            </a:r>
          </a:p>
          <a:p>
            <a:r>
              <a:rPr lang="en-US" sz="1200" u="none" kern="1200" baseline="0" dirty="0" smtClean="0">
                <a:solidFill>
                  <a:schemeClr val="tx1"/>
                </a:solidFill>
                <a:latin typeface="+mn-lt"/>
                <a:ea typeface="+mn-ea"/>
                <a:cs typeface="+mn-cs"/>
              </a:rPr>
              <a:t>e.g. Someone listening to my class looked like she hated it and disagreed with all that I was saying. I began to doubt myself then after class she told me that she loved the class it was exactly what she needed as she suffered stress induced headaches and she had one during the class hence the painful look on her face!</a:t>
            </a:r>
          </a:p>
          <a:p>
            <a:r>
              <a:rPr lang="en-US" sz="1200" u="none" kern="1200" baseline="0" dirty="0" smtClean="0">
                <a:solidFill>
                  <a:schemeClr val="tx1"/>
                </a:solidFill>
                <a:latin typeface="+mn-lt"/>
                <a:ea typeface="+mn-ea"/>
                <a:cs typeface="+mn-cs"/>
              </a:rPr>
              <a:t>Mindfulness helps us stay present so we become more aware of when we are on autopilot.</a:t>
            </a:r>
          </a:p>
        </p:txBody>
      </p:sp>
      <p:sp>
        <p:nvSpPr>
          <p:cNvPr id="4" name="Slide Number Placeholder 3"/>
          <p:cNvSpPr>
            <a:spLocks noGrp="1"/>
          </p:cNvSpPr>
          <p:nvPr>
            <p:ph type="sldNum" sz="quarter" idx="10"/>
          </p:nvPr>
        </p:nvSpPr>
        <p:spPr/>
        <p:txBody>
          <a:bodyPr/>
          <a:lstStyle/>
          <a:p>
            <a:fld id="{A7277EE5-85B8-464A-899E-A93B3184119F}" type="slidenum">
              <a:rPr lang="en-US" smtClean="0"/>
              <a:t>18</a:t>
            </a:fld>
            <a:endParaRPr lang="en-US"/>
          </a:p>
        </p:txBody>
      </p:sp>
    </p:spTree>
    <p:extLst>
      <p:ext uri="{BB962C8B-B14F-4D97-AF65-F5344CB8AC3E}">
        <p14:creationId xmlns:p14="http://schemas.microsoft.com/office/powerpoint/2010/main" val="246645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When we are on autopilot we don’t know we are on autopilot. Research shows we are on autopilot 48% of the time so by practicing Mindfulness we are better able to notice when we are on autopilot and return to the present. A study showed that we are happier when our mind is focused on what we are doing, even if that is taking out the rubbish. So by becoming mindful we get to enjoy more of our life.</a:t>
            </a:r>
          </a:p>
          <a:p>
            <a:r>
              <a:rPr lang="en-US" sz="1200" u="none" kern="1200" baseline="0" dirty="0" smtClean="0">
                <a:solidFill>
                  <a:schemeClr val="tx1"/>
                </a:solidFill>
                <a:latin typeface="+mn-lt"/>
                <a:ea typeface="+mn-ea"/>
                <a:cs typeface="+mn-cs"/>
              </a:rPr>
              <a:t>Give an example of when you were on autopilot and missed something important.</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19</a:t>
            </a:fld>
            <a:endParaRPr lang="en-US"/>
          </a:p>
        </p:txBody>
      </p:sp>
    </p:spTree>
    <p:extLst>
      <p:ext uri="{BB962C8B-B14F-4D97-AF65-F5344CB8AC3E}">
        <p14:creationId xmlns:p14="http://schemas.microsoft.com/office/powerpoint/2010/main" val="165661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Introduce your self and share the story of your journey with Mindfulness. </a:t>
            </a:r>
          </a:p>
          <a:p>
            <a:r>
              <a:rPr lang="en-US" sz="1200" u="none" kern="1200" baseline="0" dirty="0" smtClean="0">
                <a:solidFill>
                  <a:schemeClr val="tx1"/>
                </a:solidFill>
                <a:latin typeface="+mn-lt"/>
                <a:ea typeface="+mn-ea"/>
                <a:cs typeface="+mn-cs"/>
              </a:rPr>
              <a:t>(Your disclosure and vulnerability will help open and create a safe space.)</a:t>
            </a:r>
          </a:p>
          <a:p>
            <a:r>
              <a:rPr lang="en-US" sz="1200" u="none" kern="1200" baseline="0" dirty="0" smtClean="0">
                <a:solidFill>
                  <a:schemeClr val="tx1"/>
                </a:solidFill>
                <a:latin typeface="+mn-lt"/>
                <a:ea typeface="+mn-ea"/>
                <a:cs typeface="+mn-cs"/>
              </a:rPr>
              <a:t>Depending on class size participants can introduce themselves to the whole group (best) or to a </a:t>
            </a:r>
            <a:r>
              <a:rPr lang="en-US" sz="1200" u="none" kern="1200" baseline="0" dirty="0" err="1" smtClean="0">
                <a:solidFill>
                  <a:schemeClr val="tx1"/>
                </a:solidFill>
                <a:latin typeface="+mn-lt"/>
                <a:ea typeface="+mn-ea"/>
                <a:cs typeface="+mn-cs"/>
              </a:rPr>
              <a:t>neighbour</a:t>
            </a:r>
            <a:r>
              <a:rPr lang="en-US" sz="1200" u="none" kern="1200" baseline="0" dirty="0" smtClean="0">
                <a:solidFill>
                  <a:schemeClr val="tx1"/>
                </a:solidFill>
                <a:latin typeface="+mn-lt"/>
                <a:ea typeface="+mn-ea"/>
                <a:cs typeface="+mn-cs"/>
              </a:rPr>
              <a:t> if the group is too big.</a:t>
            </a:r>
          </a:p>
          <a:p>
            <a:r>
              <a:rPr lang="en-US" sz="1200" u="none" kern="1200" baseline="0" dirty="0" smtClean="0">
                <a:solidFill>
                  <a:schemeClr val="tx1"/>
                </a:solidFill>
                <a:latin typeface="+mn-lt"/>
                <a:ea typeface="+mn-ea"/>
                <a:cs typeface="+mn-cs"/>
              </a:rPr>
              <a:t>Guidelines for participant introductions </a:t>
            </a:r>
          </a:p>
          <a:p>
            <a:r>
              <a:rPr lang="en-US" sz="1200" u="none" kern="1200" baseline="0" dirty="0" smtClean="0">
                <a:solidFill>
                  <a:schemeClr val="tx1"/>
                </a:solidFill>
                <a:latin typeface="+mn-lt"/>
                <a:ea typeface="+mn-ea"/>
                <a:cs typeface="+mn-cs"/>
              </a:rPr>
              <a:t>Depending on class size keep it brief (1min approx.)</a:t>
            </a:r>
          </a:p>
          <a:p>
            <a:r>
              <a:rPr lang="en-US" sz="1200" u="none" kern="1200" baseline="0" dirty="0" smtClean="0">
                <a:solidFill>
                  <a:schemeClr val="tx1"/>
                </a:solidFill>
                <a:latin typeface="+mn-lt"/>
                <a:ea typeface="+mn-ea"/>
                <a:cs typeface="+mn-cs"/>
              </a:rPr>
              <a:t>-name</a:t>
            </a:r>
          </a:p>
          <a:p>
            <a:r>
              <a:rPr lang="en-US" sz="1200" u="none" kern="1200" baseline="0" dirty="0" smtClean="0">
                <a:solidFill>
                  <a:schemeClr val="tx1"/>
                </a:solidFill>
                <a:latin typeface="+mn-lt"/>
                <a:ea typeface="+mn-ea"/>
                <a:cs typeface="+mn-cs"/>
              </a:rPr>
              <a:t>-previous Mindfulness experience</a:t>
            </a:r>
            <a:endParaRPr lang="en-US" sz="1200" u="none" kern="1200" baseline="0" dirty="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 they hope to get out of the course</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2</a:t>
            </a:fld>
            <a:endParaRPr lang="en-US"/>
          </a:p>
        </p:txBody>
      </p:sp>
    </p:spTree>
    <p:extLst>
      <p:ext uri="{BB962C8B-B14F-4D97-AF65-F5344CB8AC3E}">
        <p14:creationId xmlns:p14="http://schemas.microsoft.com/office/powerpoint/2010/main" val="185764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quote then add by practicing Mindfulness we become the master rather than the servant so our Minds are working for us rather than against us.</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20</a:t>
            </a:fld>
            <a:endParaRPr lang="en-US"/>
          </a:p>
        </p:txBody>
      </p:sp>
    </p:spTree>
    <p:extLst>
      <p:ext uri="{BB962C8B-B14F-4D97-AF65-F5344CB8AC3E}">
        <p14:creationId xmlns:p14="http://schemas.microsoft.com/office/powerpoint/2010/main" val="1383875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exercise helps us look at all the tendencies of the mind, we get a chance to observe our thoughts both a mindful listener and speaker.</a:t>
            </a:r>
          </a:p>
          <a:p>
            <a:r>
              <a:rPr lang="en-US" sz="1200" u="none" kern="1200" baseline="0" dirty="0" smtClean="0">
                <a:solidFill>
                  <a:schemeClr val="tx1"/>
                </a:solidFill>
                <a:latin typeface="+mn-lt"/>
                <a:ea typeface="+mn-ea"/>
                <a:cs typeface="+mn-cs"/>
              </a:rPr>
              <a:t>Presenter to time this exercise ring bell after 2mins for participants to switch over.</a:t>
            </a:r>
          </a:p>
          <a:p>
            <a:r>
              <a:rPr lang="en-US" sz="1200" u="none" kern="1200" baseline="0" dirty="0" smtClean="0">
                <a:solidFill>
                  <a:schemeClr val="tx1"/>
                </a:solidFill>
                <a:latin typeface="+mn-lt"/>
                <a:ea typeface="+mn-ea"/>
                <a:cs typeface="+mn-cs"/>
              </a:rPr>
              <a:t>1/Listeners</a:t>
            </a:r>
          </a:p>
          <a:p>
            <a:r>
              <a:rPr lang="en-US" sz="1200" u="none" kern="1200" baseline="0" dirty="0" smtClean="0">
                <a:solidFill>
                  <a:schemeClr val="tx1"/>
                </a:solidFill>
                <a:latin typeface="+mn-lt"/>
                <a:ea typeface="+mn-ea"/>
                <a:cs typeface="+mn-cs"/>
              </a:rPr>
              <a:t>Listen in silence can smile and use eye contact just not speak.</a:t>
            </a:r>
          </a:p>
          <a:p>
            <a:r>
              <a:rPr lang="en-US" sz="1200" u="none" kern="1200" baseline="0" dirty="0" smtClean="0">
                <a:solidFill>
                  <a:schemeClr val="tx1"/>
                </a:solidFill>
                <a:latin typeface="+mn-lt"/>
                <a:ea typeface="+mn-ea"/>
                <a:cs typeface="+mn-cs"/>
              </a:rPr>
              <a:t>Notice your minds tendency to want to silver line or </a:t>
            </a:r>
            <a:r>
              <a:rPr lang="en-US" sz="1200" u="none" kern="1200" baseline="0" dirty="0" err="1" smtClean="0">
                <a:solidFill>
                  <a:schemeClr val="tx1"/>
                </a:solidFill>
                <a:latin typeface="+mn-lt"/>
                <a:ea typeface="+mn-ea"/>
                <a:cs typeface="+mn-cs"/>
              </a:rPr>
              <a:t>dramatise</a:t>
            </a:r>
            <a:r>
              <a:rPr lang="en-US" sz="1200" u="none" kern="1200" baseline="0" dirty="0" smtClean="0">
                <a:solidFill>
                  <a:schemeClr val="tx1"/>
                </a:solidFill>
                <a:latin typeface="+mn-lt"/>
                <a:ea typeface="+mn-ea"/>
                <a:cs typeface="+mn-cs"/>
              </a:rPr>
              <a:t> what you are hearing.</a:t>
            </a:r>
          </a:p>
          <a:p>
            <a:r>
              <a:rPr lang="en-US" sz="1200" u="none" kern="1200" baseline="0" dirty="0" smtClean="0">
                <a:solidFill>
                  <a:schemeClr val="tx1"/>
                </a:solidFill>
                <a:latin typeface="+mn-lt"/>
                <a:ea typeface="+mn-ea"/>
                <a:cs typeface="+mn-cs"/>
              </a:rPr>
              <a:t>Try to focus on what is real for the speaker. Connect with your sense of hearing</a:t>
            </a:r>
          </a:p>
          <a:p>
            <a:r>
              <a:rPr lang="en-US" sz="1200" u="none" kern="1200" baseline="0" dirty="0" smtClean="0">
                <a:solidFill>
                  <a:schemeClr val="tx1"/>
                </a:solidFill>
                <a:latin typeface="+mn-lt"/>
                <a:ea typeface="+mn-ea"/>
                <a:cs typeface="+mn-cs"/>
              </a:rPr>
              <a:t>Notice your internal commentary, forming an opinion on what is being said, pre framing what you are going to say, be curious and focus on your sense of hearing.</a:t>
            </a:r>
          </a:p>
          <a:p>
            <a:r>
              <a:rPr lang="en-US" sz="1200" u="none" kern="1200" baseline="0" dirty="0" smtClean="0">
                <a:solidFill>
                  <a:schemeClr val="tx1"/>
                </a:solidFill>
                <a:latin typeface="+mn-lt"/>
                <a:ea typeface="+mn-ea"/>
                <a:cs typeface="+mn-cs"/>
              </a:rPr>
              <a:t>2/Speakers </a:t>
            </a:r>
          </a:p>
          <a:p>
            <a:r>
              <a:rPr lang="en-US" sz="1200" u="none" kern="1200" baseline="0" dirty="0" smtClean="0">
                <a:solidFill>
                  <a:schemeClr val="tx1"/>
                </a:solidFill>
                <a:latin typeface="+mn-lt"/>
                <a:ea typeface="+mn-ea"/>
                <a:cs typeface="+mn-cs"/>
              </a:rPr>
              <a:t>Notice your tendency to edit what you are saying, to making it better or worse.</a:t>
            </a:r>
          </a:p>
          <a:p>
            <a:r>
              <a:rPr lang="en-US" sz="1200" u="none" kern="1200" baseline="0" dirty="0" smtClean="0">
                <a:solidFill>
                  <a:schemeClr val="tx1"/>
                </a:solidFill>
                <a:latin typeface="+mn-lt"/>
                <a:ea typeface="+mn-ea"/>
                <a:cs typeface="+mn-cs"/>
              </a:rPr>
              <a:t>Notice how different it feels to be mindfully listened to.</a:t>
            </a:r>
          </a:p>
          <a:p>
            <a:r>
              <a:rPr lang="en-US" sz="1200" u="none" kern="1200" baseline="0" dirty="0" smtClean="0">
                <a:solidFill>
                  <a:schemeClr val="tx1"/>
                </a:solidFill>
                <a:latin typeface="+mn-lt"/>
                <a:ea typeface="+mn-ea"/>
                <a:cs typeface="+mn-cs"/>
              </a:rPr>
              <a:t>Our Mindful awareness builds when we observe ourselves and others.</a:t>
            </a:r>
          </a:p>
          <a:p>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21</a:t>
            </a:fld>
            <a:endParaRPr lang="en-US"/>
          </a:p>
        </p:txBody>
      </p:sp>
    </p:spTree>
    <p:extLst>
      <p:ext uri="{BB962C8B-B14F-4D97-AF65-F5344CB8AC3E}">
        <p14:creationId xmlns:p14="http://schemas.microsoft.com/office/powerpoint/2010/main" val="25631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277EE5-85B8-464A-899E-A93B3184119F}" type="slidenum">
              <a:rPr lang="en-US" smtClean="0"/>
              <a:t>22</a:t>
            </a:fld>
            <a:endParaRPr lang="en-US"/>
          </a:p>
        </p:txBody>
      </p:sp>
    </p:spTree>
    <p:extLst>
      <p:ext uri="{BB962C8B-B14F-4D97-AF65-F5344CB8AC3E}">
        <p14:creationId xmlns:p14="http://schemas.microsoft.com/office/powerpoint/2010/main" val="119877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Welcome everyone as they come into the class.</a:t>
            </a:r>
          </a:p>
          <a:p>
            <a:r>
              <a:rPr lang="en-NZ" sz="1200" u="none" kern="1200" baseline="0" dirty="0" smtClean="0">
                <a:solidFill>
                  <a:schemeClr val="tx1"/>
                </a:solidFill>
                <a:latin typeface="+mn-lt"/>
                <a:ea typeface="+mn-ea"/>
                <a:cs typeface="+mn-cs"/>
              </a:rPr>
              <a:t>Feedback from participants from previous session or the time between sessions if time allows.</a:t>
            </a:r>
          </a:p>
          <a:p>
            <a:r>
              <a:rPr lang="en-US" sz="1200" u="none" kern="1200" baseline="0" dirty="0" smtClean="0">
                <a:solidFill>
                  <a:schemeClr val="tx1"/>
                </a:solidFill>
                <a:latin typeface="+mn-lt"/>
                <a:ea typeface="+mn-ea"/>
                <a:cs typeface="+mn-cs"/>
              </a:rPr>
              <a:t>Reflections on last session. Last session focused on Mindfulness and thoughts this session gets exciting as we look at emotions and stress management.</a:t>
            </a:r>
          </a:p>
          <a:p>
            <a:endParaRPr lang="en-US" sz="1200" b="0" u="none" kern="1200" baseline="30000" dirty="0" smtClean="0">
              <a:solidFill>
                <a:schemeClr val="tx1"/>
              </a:solidFill>
              <a:latin typeface="+mn-lt"/>
              <a:ea typeface="+mn-ea"/>
              <a:cs typeface="+mn-cs"/>
            </a:endParaRPr>
          </a:p>
          <a:p>
            <a:r>
              <a:rPr lang="en-US" sz="1200" b="0" u="none" kern="1200" baseline="300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23</a:t>
            </a:fld>
            <a:endParaRPr lang="en-US"/>
          </a:p>
        </p:txBody>
      </p:sp>
    </p:spTree>
    <p:extLst>
      <p:ext uri="{BB962C8B-B14F-4D97-AF65-F5344CB8AC3E}">
        <p14:creationId xmlns:p14="http://schemas.microsoft.com/office/powerpoint/2010/main" val="269656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u="none" kern="1200" baseline="0" dirty="0" smtClean="0">
                <a:solidFill>
                  <a:schemeClr val="tx1"/>
                </a:solidFill>
                <a:latin typeface="+mn-lt"/>
                <a:ea typeface="+mn-ea"/>
                <a:cs typeface="+mn-cs"/>
              </a:rPr>
              <a:t>Please guide this –Sit relax and take a few deep breaths arrive fully, making sure your thoughts are here with you in this room.</a:t>
            </a:r>
          </a:p>
          <a:p>
            <a:r>
              <a:rPr lang="en-NZ" sz="1200" u="none" kern="1200" baseline="0" dirty="0" smtClean="0">
                <a:solidFill>
                  <a:schemeClr val="tx1"/>
                </a:solidFill>
                <a:latin typeface="+mn-lt"/>
                <a:ea typeface="+mn-ea"/>
                <a:cs typeface="+mn-cs"/>
              </a:rPr>
              <a:t>Feedback from participants that have started using a purposeful pause throughout their day.</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24</a:t>
            </a:fld>
            <a:endParaRPr lang="en-US"/>
          </a:p>
        </p:txBody>
      </p:sp>
    </p:spTree>
    <p:extLst>
      <p:ext uri="{BB962C8B-B14F-4D97-AF65-F5344CB8AC3E}">
        <p14:creationId xmlns:p14="http://schemas.microsoft.com/office/powerpoint/2010/main" val="192840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Read the quote. This quote is important as many people think being in the present is only important to ensure we don’t miss the magic moments of our lives but it is equally important to be fully present so that we can respond to life rather than react out of habit.</a:t>
            </a:r>
            <a:r>
              <a:rPr lang="en-NZ" sz="1200" u="none" kern="1200" baseline="0" dirty="0" smtClean="0">
                <a:solidFill>
                  <a:schemeClr val="tx1"/>
                </a:solidFill>
                <a:latin typeface="+mn-lt"/>
                <a:ea typeface="+mn-ea"/>
                <a:cs typeface="+mn-cs"/>
              </a:rPr>
              <a:t> We need to be fully present to act and to make decisions that align with our true values.</a:t>
            </a:r>
            <a:r>
              <a:rPr lang="en-US" sz="1200" u="none" kern="1200" baseline="0" dirty="0" smtClean="0">
                <a:solidFill>
                  <a:schemeClr val="tx1"/>
                </a:solidFill>
                <a:latin typeface="+mn-lt"/>
                <a:ea typeface="+mn-ea"/>
                <a:cs typeface="+mn-cs"/>
              </a:rPr>
              <a:t> Most of us live in a state of partial attention, we eat without tasting, we listen without hearing, sometimes we speak without </a:t>
            </a:r>
            <a:r>
              <a:rPr lang="en-US" sz="1200" u="none" kern="1200" baseline="0" dirty="0" err="1" smtClean="0">
                <a:solidFill>
                  <a:schemeClr val="tx1"/>
                </a:solidFill>
                <a:latin typeface="+mn-lt"/>
                <a:ea typeface="+mn-ea"/>
                <a:cs typeface="+mn-cs"/>
              </a:rPr>
              <a:t>realising</a:t>
            </a:r>
            <a:r>
              <a:rPr lang="en-US" sz="1200" u="none" kern="1200" baseline="0" dirty="0" smtClean="0">
                <a:solidFill>
                  <a:schemeClr val="tx1"/>
                </a:solidFill>
                <a:latin typeface="+mn-lt"/>
                <a:ea typeface="+mn-ea"/>
                <a:cs typeface="+mn-cs"/>
              </a:rPr>
              <a:t> the impact of our words.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Ask participants. </a:t>
            </a:r>
          </a:p>
          <a:p>
            <a:r>
              <a:rPr lang="en-US" sz="1200" u="none" kern="1200" baseline="0" dirty="0" smtClean="0">
                <a:solidFill>
                  <a:schemeClr val="tx1"/>
                </a:solidFill>
                <a:latin typeface="+mn-lt"/>
                <a:ea typeface="+mn-ea"/>
                <a:cs typeface="+mn-cs"/>
              </a:rPr>
              <a:t>“How do we get present?” </a:t>
            </a:r>
          </a:p>
          <a:p>
            <a:r>
              <a:rPr lang="en-US" sz="1200" u="none" kern="1200" baseline="0" dirty="0" smtClean="0">
                <a:solidFill>
                  <a:schemeClr val="tx1"/>
                </a:solidFill>
                <a:latin typeface="+mn-lt"/>
                <a:ea typeface="+mn-ea"/>
                <a:cs typeface="+mn-cs"/>
              </a:rPr>
              <a:t>Explain</a:t>
            </a:r>
          </a:p>
          <a:p>
            <a:r>
              <a:rPr lang="en-US" sz="1200" u="none" kern="1200" baseline="0" dirty="0" smtClean="0">
                <a:solidFill>
                  <a:schemeClr val="tx1"/>
                </a:solidFill>
                <a:latin typeface="+mn-lt"/>
                <a:ea typeface="+mn-ea"/>
                <a:cs typeface="+mn-cs"/>
              </a:rPr>
              <a:t>Our 5 senses help us to be present seeing, hearing, tasting, feeling, touching.</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25</a:t>
            </a:fld>
            <a:endParaRPr lang="en-US"/>
          </a:p>
        </p:txBody>
      </p:sp>
    </p:spTree>
    <p:extLst>
      <p:ext uri="{BB962C8B-B14F-4D97-AF65-F5344CB8AC3E}">
        <p14:creationId xmlns:p14="http://schemas.microsoft.com/office/powerpoint/2010/main" val="3208939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What happens when we are not present?</a:t>
            </a:r>
          </a:p>
          <a:p>
            <a:r>
              <a:rPr lang="en-US" sz="1200" u="none" kern="1200" baseline="0" dirty="0" smtClean="0">
                <a:solidFill>
                  <a:schemeClr val="tx1"/>
                </a:solidFill>
                <a:latin typeface="+mn-lt"/>
                <a:ea typeface="+mn-ea"/>
                <a:cs typeface="+mn-cs"/>
              </a:rPr>
              <a:t>Talk about visual </a:t>
            </a:r>
          </a:p>
          <a:p>
            <a:r>
              <a:rPr lang="en-US" sz="1200" u="none" kern="1200" baseline="0" dirty="0" smtClean="0">
                <a:solidFill>
                  <a:schemeClr val="tx1"/>
                </a:solidFill>
                <a:latin typeface="+mn-lt"/>
                <a:ea typeface="+mn-ea"/>
                <a:cs typeface="+mn-cs"/>
              </a:rPr>
              <a:t>If I put my hand on hot plate and I am not present I don’t notice as my hand slowly heats up until it is too late and I am burnt, I react by pulling my hand back yelling! When I am in a distracted state of partial attention I become reactive instead of responsive.</a:t>
            </a:r>
          </a:p>
          <a:p>
            <a:r>
              <a:rPr lang="en-US" sz="1200" u="none" kern="1200" baseline="0" dirty="0" smtClean="0">
                <a:solidFill>
                  <a:schemeClr val="tx1"/>
                </a:solidFill>
                <a:latin typeface="+mn-lt"/>
                <a:ea typeface="+mn-ea"/>
                <a:cs typeface="+mn-cs"/>
              </a:rPr>
              <a:t>By training ourselves to be present in our lives we can being to notice what we are doing to ourselves and </a:t>
            </a:r>
            <a:r>
              <a:rPr lang="en-US" sz="1200" u="none" kern="1200" baseline="0" dirty="0" err="1" smtClean="0">
                <a:solidFill>
                  <a:schemeClr val="tx1"/>
                </a:solidFill>
                <a:latin typeface="+mn-lt"/>
                <a:ea typeface="+mn-ea"/>
                <a:cs typeface="+mn-cs"/>
              </a:rPr>
              <a:t>recognise</a:t>
            </a:r>
            <a:r>
              <a:rPr lang="en-US" sz="1200" u="none" kern="1200" baseline="0" dirty="0" smtClean="0">
                <a:solidFill>
                  <a:schemeClr val="tx1"/>
                </a:solidFill>
                <a:latin typeface="+mn-lt"/>
                <a:ea typeface="+mn-ea"/>
                <a:cs typeface="+mn-cs"/>
              </a:rPr>
              <a:t> the impact it is having on us. When we get a choice most of us know what to do, we just don’t notice early enough so we don’t get to choose.</a:t>
            </a:r>
          </a:p>
          <a:p>
            <a:r>
              <a:rPr lang="en-US" sz="1200" u="none" kern="1200" baseline="0" dirty="0" smtClean="0">
                <a:solidFill>
                  <a:schemeClr val="tx1"/>
                </a:solidFill>
                <a:latin typeface="+mn-lt"/>
                <a:ea typeface="+mn-ea"/>
                <a:cs typeface="+mn-cs"/>
              </a:rPr>
              <a:t>Mindfulness helps us be present and notice proactively this allows us to respond by making choices that align with our values.</a:t>
            </a:r>
          </a:p>
          <a:p>
            <a:r>
              <a:rPr lang="en-US" sz="1200" u="none" kern="1200" baseline="0" dirty="0" smtClean="0">
                <a:solidFill>
                  <a:schemeClr val="tx1"/>
                </a:solidFill>
                <a:latin typeface="+mn-lt"/>
                <a:ea typeface="+mn-ea"/>
                <a:cs typeface="+mn-cs"/>
              </a:rPr>
              <a:t>Give an example of this in your life.</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26</a:t>
            </a:fld>
            <a:endParaRPr lang="en-US"/>
          </a:p>
        </p:txBody>
      </p:sp>
    </p:spTree>
    <p:extLst>
      <p:ext uri="{BB962C8B-B14F-4D97-AF65-F5344CB8AC3E}">
        <p14:creationId xmlns:p14="http://schemas.microsoft.com/office/powerpoint/2010/main" val="3254120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Run audio. </a:t>
            </a:r>
          </a:p>
          <a:p>
            <a:r>
              <a:rPr lang="en-NZ" dirty="0" smtClean="0"/>
              <a:t>After exercise</a:t>
            </a:r>
          </a:p>
          <a:p>
            <a:r>
              <a:rPr lang="en-NZ" dirty="0" smtClean="0"/>
              <a:t>Would anyone like to share what they noticed? (this encourages noticing rather than controlling thoughts)</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27</a:t>
            </a:fld>
            <a:endParaRPr lang="en-US"/>
          </a:p>
        </p:txBody>
      </p:sp>
    </p:spTree>
    <p:extLst>
      <p:ext uri="{BB962C8B-B14F-4D97-AF65-F5344CB8AC3E}">
        <p14:creationId xmlns:p14="http://schemas.microsoft.com/office/powerpoint/2010/main" val="219175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is another chance for participants to practice mindful speaking and listening this time not just focusing on thoughts but also listening for and noticing feelings. </a:t>
            </a:r>
          </a:p>
          <a:p>
            <a:r>
              <a:rPr lang="en-US" sz="1200" u="none" kern="1200" baseline="0" dirty="0" smtClean="0">
                <a:solidFill>
                  <a:schemeClr val="tx1"/>
                </a:solidFill>
                <a:latin typeface="+mn-lt"/>
                <a:ea typeface="+mn-ea"/>
                <a:cs typeface="+mn-cs"/>
              </a:rPr>
              <a:t>Note we talk about stress which in this case includes difficult emotions as they are exacerbated by stress.</a:t>
            </a:r>
          </a:p>
          <a:p>
            <a:r>
              <a:rPr lang="en-US" sz="1200" u="none" kern="1200" baseline="0" dirty="0" smtClean="0">
                <a:solidFill>
                  <a:schemeClr val="tx1"/>
                </a:solidFill>
                <a:latin typeface="+mn-lt"/>
                <a:ea typeface="+mn-ea"/>
                <a:cs typeface="+mn-cs"/>
              </a:rPr>
              <a:t>After the exercise get feedback on stressors then pre </a:t>
            </a:r>
            <a:r>
              <a:rPr lang="en-US" sz="1200" u="none" kern="1200" baseline="0" dirty="0" err="1" smtClean="0">
                <a:solidFill>
                  <a:schemeClr val="tx1"/>
                </a:solidFill>
                <a:latin typeface="+mn-lt"/>
                <a:ea typeface="+mn-ea"/>
                <a:cs typeface="+mn-cs"/>
              </a:rPr>
              <a:t>empt</a:t>
            </a:r>
            <a:r>
              <a:rPr lang="en-US" sz="1200" u="none" kern="1200" baseline="0" dirty="0" smtClean="0">
                <a:solidFill>
                  <a:schemeClr val="tx1"/>
                </a:solidFill>
                <a:latin typeface="+mn-lt"/>
                <a:ea typeface="+mn-ea"/>
                <a:cs typeface="+mn-cs"/>
              </a:rPr>
              <a:t> the next slide on how the types of stressor we have these days induces the same reaction in our body as those stressors that our body was designed for.</a:t>
            </a:r>
          </a:p>
        </p:txBody>
      </p:sp>
      <p:sp>
        <p:nvSpPr>
          <p:cNvPr id="4" name="Slide Number Placeholder 3"/>
          <p:cNvSpPr>
            <a:spLocks noGrp="1"/>
          </p:cNvSpPr>
          <p:nvPr>
            <p:ph type="sldNum" sz="quarter" idx="10"/>
          </p:nvPr>
        </p:nvSpPr>
        <p:spPr/>
        <p:txBody>
          <a:bodyPr/>
          <a:lstStyle/>
          <a:p>
            <a:fld id="{A7277EE5-85B8-464A-899E-A93B3184119F}" type="slidenum">
              <a:rPr lang="en-US" smtClean="0"/>
              <a:t>28</a:t>
            </a:fld>
            <a:endParaRPr lang="en-US"/>
          </a:p>
        </p:txBody>
      </p:sp>
    </p:spTree>
    <p:extLst>
      <p:ext uri="{BB962C8B-B14F-4D97-AF65-F5344CB8AC3E}">
        <p14:creationId xmlns:p14="http://schemas.microsoft.com/office/powerpoint/2010/main" val="357885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u="none" kern="1200" baseline="0" dirty="0" smtClean="0">
                <a:solidFill>
                  <a:schemeClr val="tx1"/>
                </a:solidFill>
                <a:latin typeface="+mn-lt"/>
                <a:ea typeface="+mn-ea"/>
                <a:cs typeface="+mn-cs"/>
              </a:rPr>
              <a:t>This is the type of stressor our body was designed for.</a:t>
            </a:r>
          </a:p>
          <a:p>
            <a:r>
              <a:rPr lang="en-US" sz="1200" i="0" u="none" kern="1200" baseline="0" dirty="0" smtClean="0">
                <a:solidFill>
                  <a:schemeClr val="tx1"/>
                </a:solidFill>
                <a:latin typeface="+mn-lt"/>
                <a:ea typeface="+mn-ea"/>
                <a:cs typeface="+mn-cs"/>
              </a:rPr>
              <a:t>Discuss the flight or fight response. </a:t>
            </a:r>
          </a:p>
          <a:p>
            <a:r>
              <a:rPr lang="en-US" sz="1200" i="0" u="none" kern="1200" baseline="0" dirty="0" smtClean="0">
                <a:solidFill>
                  <a:schemeClr val="tx1"/>
                </a:solidFill>
                <a:latin typeface="+mn-lt"/>
                <a:ea typeface="+mn-ea"/>
                <a:cs typeface="+mn-cs"/>
              </a:rPr>
              <a:t>Adrenalin and cortisol are released the heart rate is increased, digestion shut down and focus becomes narrowed, higher level cognition switched off, we have tunnel vision and become non productive. Great for dealing with Sabre toothed cat but no good for a math exam or work deadline.</a:t>
            </a:r>
          </a:p>
        </p:txBody>
      </p:sp>
      <p:sp>
        <p:nvSpPr>
          <p:cNvPr id="4" name="Slide Number Placeholder 3"/>
          <p:cNvSpPr>
            <a:spLocks noGrp="1"/>
          </p:cNvSpPr>
          <p:nvPr>
            <p:ph type="sldNum" sz="quarter" idx="10"/>
          </p:nvPr>
        </p:nvSpPr>
        <p:spPr/>
        <p:txBody>
          <a:bodyPr/>
          <a:lstStyle/>
          <a:p>
            <a:fld id="{A7277EE5-85B8-464A-899E-A93B3184119F}" type="slidenum">
              <a:rPr lang="en-US" smtClean="0"/>
              <a:t>29</a:t>
            </a:fld>
            <a:endParaRPr lang="en-US"/>
          </a:p>
        </p:txBody>
      </p:sp>
    </p:spTree>
    <p:extLst>
      <p:ext uri="{BB962C8B-B14F-4D97-AF65-F5344CB8AC3E}">
        <p14:creationId xmlns:p14="http://schemas.microsoft.com/office/powerpoint/2010/main" val="202009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Please guide this –Sit</a:t>
            </a:r>
            <a:r>
              <a:rPr lang="en-NZ" baseline="0" dirty="0" smtClean="0"/>
              <a:t> relax and take a few deep breaths arrive fully in the room making sure your thoughts are in the same place as your body. (1min)</a:t>
            </a:r>
            <a:endParaRPr lang="en-NZ" dirty="0" smtClean="0"/>
          </a:p>
          <a:p>
            <a:r>
              <a:rPr lang="en-NZ" dirty="0" smtClean="0"/>
              <a:t>Mindfulness helps us to find clarity in a stressed</a:t>
            </a:r>
            <a:r>
              <a:rPr lang="en-NZ" baseline="0" dirty="0" smtClean="0"/>
              <a:t> out digitally dependant world. We rarely allow ourselves to stop, we often think I will take a break once I get xyz done only to find then we have more to do. The purposeful pause can be done anywhere at anytime and it gives us a break from the busyness even if only for a few moments. After a short time you will feel the benefits of the purposeful pause and your day will feel more spacious, and less rushed.</a:t>
            </a:r>
          </a:p>
          <a:p>
            <a:r>
              <a:rPr lang="en-NZ" baseline="0" dirty="0" smtClean="0"/>
              <a:t>Examples of times that is you may find it useful to take a purposeful pause are</a:t>
            </a:r>
          </a:p>
          <a:p>
            <a:r>
              <a:rPr lang="en-NZ" dirty="0" smtClean="0"/>
              <a:t>Before driving</a:t>
            </a:r>
            <a:r>
              <a:rPr lang="en-NZ" baseline="0" dirty="0" smtClean="0"/>
              <a:t> somewhere</a:t>
            </a:r>
            <a:r>
              <a:rPr lang="en-NZ" dirty="0" smtClean="0"/>
              <a:t> </a:t>
            </a:r>
          </a:p>
          <a:p>
            <a:r>
              <a:rPr lang="en-NZ" dirty="0" smtClean="0"/>
              <a:t>Before eating</a:t>
            </a:r>
          </a:p>
          <a:p>
            <a:r>
              <a:rPr lang="en-NZ" dirty="0" smtClean="0"/>
              <a:t>Before meetings/classes </a:t>
            </a:r>
          </a:p>
          <a:p>
            <a:r>
              <a:rPr lang="en-NZ" dirty="0" smtClean="0"/>
              <a:t>Before sitting at the computer</a:t>
            </a:r>
          </a:p>
          <a:p>
            <a:r>
              <a:rPr lang="en-NZ" dirty="0" smtClean="0"/>
              <a:t>Before difficult conversations</a:t>
            </a:r>
          </a:p>
        </p:txBody>
      </p:sp>
      <p:sp>
        <p:nvSpPr>
          <p:cNvPr id="4" name="Slide Number Placeholder 3"/>
          <p:cNvSpPr>
            <a:spLocks noGrp="1"/>
          </p:cNvSpPr>
          <p:nvPr>
            <p:ph type="sldNum" sz="quarter" idx="10"/>
          </p:nvPr>
        </p:nvSpPr>
        <p:spPr/>
        <p:txBody>
          <a:bodyPr/>
          <a:lstStyle/>
          <a:p>
            <a:fld id="{A7277EE5-85B8-464A-899E-A93B3184119F}" type="slidenum">
              <a:rPr lang="en-US" smtClean="0"/>
              <a:t>3</a:t>
            </a:fld>
            <a:endParaRPr lang="en-US"/>
          </a:p>
        </p:txBody>
      </p:sp>
    </p:spTree>
    <p:extLst>
      <p:ext uri="{BB962C8B-B14F-4D97-AF65-F5344CB8AC3E}">
        <p14:creationId xmlns:p14="http://schemas.microsoft.com/office/powerpoint/2010/main" val="4262032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us live in a state of chronic stress where we run on stress and can’t switch off. Why ?</a:t>
            </a:r>
          </a:p>
          <a:p>
            <a:r>
              <a:rPr lang="en-US" baseline="0" dirty="0" smtClean="0"/>
              <a:t>Explain the difference between us and animals by the story of a lion killing a gazelle and the gazelle returning to grazing vs if a lion was to come into the room and eat a participant I wouldn’t be able to return to my lunch.</a:t>
            </a:r>
          </a:p>
          <a:p>
            <a:r>
              <a:rPr lang="en-US" baseline="0" dirty="0" smtClean="0"/>
              <a:t>Ask participants why?</a:t>
            </a:r>
          </a:p>
          <a:p>
            <a:r>
              <a:rPr lang="en-US" baseline="0" dirty="0" smtClean="0"/>
              <a:t>Answers should lead to the fact humans thinking allows to question. What if …and fill in the gaps hence we keep our flight or fight reaction switch on all day and sometimes night.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30</a:t>
            </a:fld>
            <a:endParaRPr lang="en-US"/>
          </a:p>
        </p:txBody>
      </p:sp>
    </p:spTree>
    <p:extLst>
      <p:ext uri="{BB962C8B-B14F-4D97-AF65-F5344CB8AC3E}">
        <p14:creationId xmlns:p14="http://schemas.microsoft.com/office/powerpoint/2010/main" val="2156990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Our flight or fight response is triggered in the amygdala this is a part of the brain that becomes less reactive with mindfulness.</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31</a:t>
            </a:fld>
            <a:endParaRPr lang="en-US"/>
          </a:p>
        </p:txBody>
      </p:sp>
    </p:spTree>
    <p:extLst>
      <p:ext uri="{BB962C8B-B14F-4D97-AF65-F5344CB8AC3E}">
        <p14:creationId xmlns:p14="http://schemas.microsoft.com/office/powerpoint/2010/main" val="2907060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of turning off the flight or fight response is by a technique based on the acronym R.A.I.N</a:t>
            </a:r>
          </a:p>
          <a:p>
            <a:r>
              <a:rPr lang="en-US" baseline="0" dirty="0" smtClean="0"/>
              <a:t>Most important to mention that when you get to the end of RAIN you get to choose a response rather than react.</a:t>
            </a:r>
          </a:p>
          <a:p>
            <a:r>
              <a:rPr lang="en-US" baseline="0" dirty="0" smtClean="0"/>
              <a:t>Explain </a:t>
            </a:r>
          </a:p>
          <a:p>
            <a:r>
              <a:rPr lang="en-US" baseline="0" dirty="0" smtClean="0"/>
              <a:t>Give an example of when you have used this technique.</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32</a:t>
            </a:fld>
            <a:endParaRPr lang="en-US"/>
          </a:p>
        </p:txBody>
      </p:sp>
    </p:spTree>
    <p:extLst>
      <p:ext uri="{BB962C8B-B14F-4D97-AF65-F5344CB8AC3E}">
        <p14:creationId xmlns:p14="http://schemas.microsoft.com/office/powerpoint/2010/main" val="3437534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Other ways to switch</a:t>
            </a:r>
            <a:r>
              <a:rPr lang="en-NZ" baseline="0" dirty="0" smtClean="0"/>
              <a:t> off the stress response brought about by difficult thoughts.</a:t>
            </a:r>
          </a:p>
          <a:p>
            <a:r>
              <a:rPr lang="en-NZ" baseline="0" dirty="0" smtClean="0"/>
              <a:t>Ask for other suggestions from participants remember everyone learns from each other.</a:t>
            </a:r>
            <a:endParaRPr lang="en-NZ" dirty="0"/>
          </a:p>
        </p:txBody>
      </p:sp>
      <p:sp>
        <p:nvSpPr>
          <p:cNvPr id="4" name="Slide Number Placeholder 3"/>
          <p:cNvSpPr>
            <a:spLocks noGrp="1"/>
          </p:cNvSpPr>
          <p:nvPr>
            <p:ph type="sldNum" sz="quarter" idx="10"/>
          </p:nvPr>
        </p:nvSpPr>
        <p:spPr/>
        <p:txBody>
          <a:bodyPr/>
          <a:lstStyle/>
          <a:p>
            <a:fld id="{A7277EE5-85B8-464A-899E-A93B3184119F}" type="slidenum">
              <a:rPr lang="en-US" smtClean="0"/>
              <a:t>33</a:t>
            </a:fld>
            <a:endParaRPr lang="en-US"/>
          </a:p>
        </p:txBody>
      </p:sp>
    </p:spTree>
    <p:extLst>
      <p:ext uri="{BB962C8B-B14F-4D97-AF65-F5344CB8AC3E}">
        <p14:creationId xmlns:p14="http://schemas.microsoft.com/office/powerpoint/2010/main" val="1274214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Read quote. Mindfulness helps to create the space between stimulus and response.</a:t>
            </a:r>
          </a:p>
          <a:p>
            <a:r>
              <a:rPr lang="en-US" sz="1200" u="none" kern="1200" baseline="0" dirty="0" smtClean="0">
                <a:solidFill>
                  <a:schemeClr val="tx1"/>
                </a:solidFill>
                <a:latin typeface="+mn-lt"/>
                <a:ea typeface="+mn-ea"/>
                <a:cs typeface="+mn-cs"/>
              </a:rPr>
              <a:t>Demonstrate using the Mind jar with a personal example of when you have created space between stimulus and response.</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34</a:t>
            </a:fld>
            <a:endParaRPr lang="en-US"/>
          </a:p>
        </p:txBody>
      </p:sp>
    </p:spTree>
    <p:extLst>
      <p:ext uri="{BB962C8B-B14F-4D97-AF65-F5344CB8AC3E}">
        <p14:creationId xmlns:p14="http://schemas.microsoft.com/office/powerpoint/2010/main" val="3835202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Stress is also reduced by focusing on what gives us joy and fulfills us. </a:t>
            </a:r>
          </a:p>
          <a:p>
            <a:r>
              <a:rPr lang="en-US" sz="1200" u="none" kern="1200" baseline="0" dirty="0" smtClean="0">
                <a:solidFill>
                  <a:schemeClr val="tx1"/>
                </a:solidFill>
                <a:latin typeface="+mn-lt"/>
                <a:ea typeface="+mn-ea"/>
                <a:cs typeface="+mn-cs"/>
              </a:rPr>
              <a:t>Mindful journaling rules. (page 50 of journal) Invite and encourage your thoughts to flow. You may write about anything that comes to mind even if it strays from the prompt. If you have nothing to write just keep writing "I have nothing to write” There is no right or wrong just keep writing until the time is up. </a:t>
            </a:r>
          </a:p>
          <a:p>
            <a:r>
              <a:rPr lang="en-US" sz="1200" u="none" kern="1200" baseline="0" dirty="0" smtClean="0">
                <a:solidFill>
                  <a:schemeClr val="tx1"/>
                </a:solidFill>
                <a:latin typeface="+mn-lt"/>
                <a:ea typeface="+mn-ea"/>
                <a:cs typeface="+mn-cs"/>
              </a:rPr>
              <a:t>Time 1 min on each prompt.</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35</a:t>
            </a:fld>
            <a:endParaRPr lang="en-US"/>
          </a:p>
        </p:txBody>
      </p:sp>
    </p:spTree>
    <p:extLst>
      <p:ext uri="{BB962C8B-B14F-4D97-AF65-F5344CB8AC3E}">
        <p14:creationId xmlns:p14="http://schemas.microsoft.com/office/powerpoint/2010/main" val="3100823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Read out the slide</a:t>
            </a:r>
          </a:p>
          <a:p>
            <a:r>
              <a:rPr lang="en-NZ" baseline="0" dirty="0" smtClean="0"/>
              <a:t>The body scan audio can be found on the resources page of the website or on page 11 of the journal. </a:t>
            </a:r>
          </a:p>
          <a:p>
            <a:r>
              <a:rPr lang="en-NZ" baseline="0" dirty="0" smtClean="0"/>
              <a:t>Any questions?</a:t>
            </a:r>
          </a:p>
          <a:p>
            <a:endParaRPr lang="en-NZ" dirty="0"/>
          </a:p>
        </p:txBody>
      </p:sp>
      <p:sp>
        <p:nvSpPr>
          <p:cNvPr id="4" name="Slide Number Placeholder 3"/>
          <p:cNvSpPr>
            <a:spLocks noGrp="1"/>
          </p:cNvSpPr>
          <p:nvPr>
            <p:ph type="sldNum" sz="quarter" idx="10"/>
          </p:nvPr>
        </p:nvSpPr>
        <p:spPr/>
        <p:txBody>
          <a:bodyPr/>
          <a:lstStyle/>
          <a:p>
            <a:fld id="{A7277EE5-85B8-464A-899E-A93B3184119F}" type="slidenum">
              <a:rPr lang="en-US" smtClean="0"/>
              <a:t>36</a:t>
            </a:fld>
            <a:endParaRPr lang="en-US"/>
          </a:p>
        </p:txBody>
      </p:sp>
    </p:spTree>
    <p:extLst>
      <p:ext uri="{BB962C8B-B14F-4D97-AF65-F5344CB8AC3E}">
        <p14:creationId xmlns:p14="http://schemas.microsoft.com/office/powerpoint/2010/main" val="98995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277EE5-85B8-464A-899E-A93B3184119F}" type="slidenum">
              <a:rPr lang="en-US" smtClean="0"/>
              <a:t>37</a:t>
            </a:fld>
            <a:endParaRPr lang="en-US"/>
          </a:p>
        </p:txBody>
      </p:sp>
    </p:spTree>
    <p:extLst>
      <p:ext uri="{BB962C8B-B14F-4D97-AF65-F5344CB8AC3E}">
        <p14:creationId xmlns:p14="http://schemas.microsoft.com/office/powerpoint/2010/main" val="1652942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the group.</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38</a:t>
            </a:fld>
            <a:endParaRPr lang="en-US"/>
          </a:p>
        </p:txBody>
      </p:sp>
    </p:spTree>
    <p:extLst>
      <p:ext uri="{BB962C8B-B14F-4D97-AF65-F5344CB8AC3E}">
        <p14:creationId xmlns:p14="http://schemas.microsoft.com/office/powerpoint/2010/main" val="1571675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Please guide this –Sit relax and take a few deep breaths arrive fully, making sure your thoughts are here with you in this room.</a:t>
            </a:r>
          </a:p>
          <a:p>
            <a:r>
              <a:rPr lang="en-NZ" dirty="0" smtClean="0"/>
              <a:t>Feedback from participants that have started using a purposeful pause throughout their day.</a:t>
            </a:r>
          </a:p>
          <a:p>
            <a:endParaRPr lang="en-NZ" dirty="0"/>
          </a:p>
        </p:txBody>
      </p:sp>
      <p:sp>
        <p:nvSpPr>
          <p:cNvPr id="4" name="Slide Number Placeholder 3"/>
          <p:cNvSpPr>
            <a:spLocks noGrp="1"/>
          </p:cNvSpPr>
          <p:nvPr>
            <p:ph type="sldNum" sz="quarter" idx="10"/>
          </p:nvPr>
        </p:nvSpPr>
        <p:spPr/>
        <p:txBody>
          <a:bodyPr/>
          <a:lstStyle/>
          <a:p>
            <a:fld id="{A7277EE5-85B8-464A-899E-A93B3184119F}" type="slidenum">
              <a:rPr lang="en-US" smtClean="0"/>
              <a:t>39</a:t>
            </a:fld>
            <a:endParaRPr lang="en-US"/>
          </a:p>
        </p:txBody>
      </p:sp>
    </p:spTree>
    <p:extLst>
      <p:ext uri="{BB962C8B-B14F-4D97-AF65-F5344CB8AC3E}">
        <p14:creationId xmlns:p14="http://schemas.microsoft.com/office/powerpoint/2010/main" val="369660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There is so much media, studies and information about the benefits of Mindfulness available if you google Mindfulness that I don’t want to waste your course time going over all of its benefits. </a:t>
            </a:r>
          </a:p>
          <a:p>
            <a:r>
              <a:rPr lang="en-US" sz="1200" u="none" kern="1200" baseline="0" dirty="0" smtClean="0">
                <a:solidFill>
                  <a:schemeClr val="tx1"/>
                </a:solidFill>
                <a:latin typeface="+mn-lt"/>
                <a:ea typeface="+mn-ea"/>
                <a:cs typeface="+mn-cs"/>
              </a:rPr>
              <a:t>I will skim over a few media stories which are backed by studies to give you an idea of the scope of benefits that can be expected from mindfulness. You will also find a list of benefits listed in your journal.</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This study showed that participants who did mindfulness meditation for an average of 27 mins per day for 8 weeks showed structural brain changes, which lead to less stress and reactivity and increased focus and emotional regulation. </a:t>
            </a:r>
          </a:p>
          <a:p>
            <a:r>
              <a:rPr lang="en-US" sz="1200" u="none" kern="1200" baseline="0" dirty="0" smtClean="0">
                <a:solidFill>
                  <a:schemeClr val="tx1"/>
                </a:solidFill>
                <a:latin typeface="+mn-lt"/>
                <a:ea typeface="+mn-ea"/>
                <a:cs typeface="+mn-cs"/>
              </a:rPr>
              <a:t>(cerebral cortex thickening (attention and emotional regulation) and an increased density of grey matter in the hippocampus (self awareness, compassion )  Less grey matter density in Amygdala.)</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a:t>
            </a:fld>
            <a:endParaRPr lang="en-US"/>
          </a:p>
        </p:txBody>
      </p:sp>
    </p:spTree>
    <p:extLst>
      <p:ext uri="{BB962C8B-B14F-4D97-AF65-F5344CB8AC3E}">
        <p14:creationId xmlns:p14="http://schemas.microsoft.com/office/powerpoint/2010/main" val="593165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We have a movie inside our heads of how we expect our life to be then there is reality. We are happy if our life matches our movie but disappointed if it doesn’t.</a:t>
            </a:r>
            <a:r>
              <a:rPr lang="en-NZ" sz="1200" u="none" kern="1200" baseline="0" dirty="0" smtClean="0">
                <a:solidFill>
                  <a:schemeClr val="tx1"/>
                </a:solidFill>
                <a:latin typeface="+mn-lt"/>
                <a:ea typeface="+mn-ea"/>
                <a:cs typeface="+mn-cs"/>
              </a:rPr>
              <a:t> We are also disappointed when the characters in our movie respond differently in real life than what we expect.</a:t>
            </a:r>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This type of thinking creates a gap between our expectations and our reality. When our mind notices this gap it asks why. The answers to this question can spiral us into a cycle of negative thinking. Why am I not happy? Because… I am not attractive enough, nothing ever works out for me, I am not smart enough … With Mindful awareness we become aware of the gap (‘Mind the gap’) and learn that in some cases all we need to do is get rid of the movie in our heads and turn our expectations into appreciation.</a:t>
            </a:r>
            <a:endParaRPr lang="en-NZ" sz="1200" u="none" kern="1200" baseline="0" dirty="0" smtClean="0">
              <a:solidFill>
                <a:schemeClr val="tx1"/>
              </a:solidFill>
              <a:latin typeface="+mn-lt"/>
              <a:ea typeface="+mn-ea"/>
              <a:cs typeface="+mn-cs"/>
            </a:endParaRPr>
          </a:p>
          <a:p>
            <a:r>
              <a:rPr lang="en-NZ" sz="1200" u="none" kern="1200" baseline="0" dirty="0" smtClean="0">
                <a:solidFill>
                  <a:schemeClr val="tx1"/>
                </a:solidFill>
                <a:latin typeface="+mn-lt"/>
                <a:ea typeface="+mn-ea"/>
                <a:cs typeface="+mn-cs"/>
              </a:rPr>
              <a:t>We learn to throw away the movie and approach life with curiosity, gratitude and kindness.</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40</a:t>
            </a:fld>
            <a:endParaRPr lang="en-US"/>
          </a:p>
        </p:txBody>
      </p:sp>
    </p:spTree>
    <p:extLst>
      <p:ext uri="{BB962C8B-B14F-4D97-AF65-F5344CB8AC3E}">
        <p14:creationId xmlns:p14="http://schemas.microsoft.com/office/powerpoint/2010/main" val="2150541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Acceptance is another tool we can use to create joy in our lives. Acceptance is not passive it is seeing through the façade to what is really there so we stop resisting and start engaging.</a:t>
            </a:r>
          </a:p>
          <a:p>
            <a:r>
              <a:rPr lang="en-US" sz="1200" u="none" kern="1200" baseline="0" dirty="0" smtClean="0">
                <a:solidFill>
                  <a:schemeClr val="tx1"/>
                </a:solidFill>
                <a:latin typeface="+mn-lt"/>
                <a:ea typeface="+mn-ea"/>
                <a:cs typeface="+mn-cs"/>
              </a:rPr>
              <a:t>Use the example above. Girl wanted to be at the concert but missed out so is at work. She is getting nothing done as she is so annoyed, she fails to look behind her where an amazing guy is sitting who she could fall in love with and things could have worked out so much better for her than if she had gone to the concert.</a:t>
            </a:r>
          </a:p>
          <a:p>
            <a:r>
              <a:rPr lang="en-US" sz="1200" u="none" kern="1200" baseline="0" dirty="0" smtClean="0">
                <a:solidFill>
                  <a:schemeClr val="tx1"/>
                </a:solidFill>
                <a:latin typeface="+mn-lt"/>
                <a:ea typeface="+mn-ea"/>
                <a:cs typeface="+mn-cs"/>
              </a:rPr>
              <a:t>When we accept we engage and get to make choices. </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41</a:t>
            </a:fld>
            <a:endParaRPr lang="en-US"/>
          </a:p>
        </p:txBody>
      </p:sp>
    </p:spTree>
    <p:extLst>
      <p:ext uri="{BB962C8B-B14F-4D97-AF65-F5344CB8AC3E}">
        <p14:creationId xmlns:p14="http://schemas.microsoft.com/office/powerpoint/2010/main" val="3895614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Resisting is opposite to acceptance.</a:t>
            </a:r>
          </a:p>
          <a:p>
            <a:r>
              <a:rPr lang="en-NZ" dirty="0" smtClean="0"/>
              <a:t>It is complaining getting annoyed frustrated </a:t>
            </a:r>
            <a:r>
              <a:rPr lang="en-NZ" dirty="0" err="1" smtClean="0"/>
              <a:t>etc</a:t>
            </a:r>
            <a:r>
              <a:rPr lang="en-NZ" dirty="0" smtClean="0"/>
              <a:t> It takes us away from being happy, engaged and present.</a:t>
            </a:r>
          </a:p>
          <a:p>
            <a:r>
              <a:rPr lang="en-NZ" dirty="0" smtClean="0"/>
              <a:t>The principles of Mindfulness work against the popular ‘positive thinking’ mind set. ‘Positive thinking’ is simply a habit that encourages us to push away, disallow, fix, rise above, block out, or ignore any emotion we judge as bad. It allows us only to experience good emotions. To avoid difficult emotions, we distract ourselves with TV, overeating, too much alcohol, drugs. Often, we become unable to complete the task at hand.</a:t>
            </a:r>
          </a:p>
          <a:p>
            <a:r>
              <a:rPr lang="en-NZ" dirty="0" smtClean="0"/>
              <a:t>By engaging with an experience, in the present moment, that experience becomes a source of wisdom and knowledge. Focusing on a present moment experience means we disengage from the thoughts and stories we habitually tell ourselves, shift out of our autopilot mode of reaction and respond with more clarity and perspective.</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42</a:t>
            </a:fld>
            <a:endParaRPr lang="en-US"/>
          </a:p>
        </p:txBody>
      </p:sp>
    </p:spTree>
    <p:extLst>
      <p:ext uri="{BB962C8B-B14F-4D97-AF65-F5344CB8AC3E}">
        <p14:creationId xmlns:p14="http://schemas.microsoft.com/office/powerpoint/2010/main" val="1346030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We put the welcome mat out for all of our emotions we don’t judge them as good or bad, we approach our the with curiosity and kindness.</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43</a:t>
            </a:fld>
            <a:endParaRPr lang="en-US"/>
          </a:p>
        </p:txBody>
      </p:sp>
    </p:spTree>
    <p:extLst>
      <p:ext uri="{BB962C8B-B14F-4D97-AF65-F5344CB8AC3E}">
        <p14:creationId xmlns:p14="http://schemas.microsoft.com/office/powerpoint/2010/main" val="4273157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Forgive others not because they deserve forgiveness, but because you deserve the peace.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Letting go of what we expected does not mean being passive or a door mat by letting go we can hold the present moment in awareness whether it is  pleasant, unpleasant or neutral it, we can allow it to be exactly as it is then suddenly it becomes possible for us to stand fully in the present moment without it having to be different. Then we get to see what is then if in the next moment you need to act you will act out of mindfulness with emotional intelligence instead of being hijacked by your feelings. Or you wont be as mindful as you thought but you will notice and learn from that.</a:t>
            </a:r>
          </a:p>
          <a:p>
            <a:r>
              <a:rPr lang="en-US" sz="1200" u="none" kern="1200" baseline="0" dirty="0" smtClean="0">
                <a:solidFill>
                  <a:schemeClr val="tx1"/>
                </a:solidFill>
                <a:latin typeface="+mn-lt"/>
                <a:ea typeface="+mn-ea"/>
                <a:cs typeface="+mn-cs"/>
              </a:rPr>
              <a:t>Can take along time let go of certain deep seated emotions such as anger rage grief  be patient it is your journey not anyone else's.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Letting go is a radical act of kindness to yourself, that takes a lot of courage.</a:t>
            </a:r>
          </a:p>
          <a:p>
            <a:r>
              <a:rPr lang="en-US" sz="1200" u="none" kern="1200" baseline="0" dirty="0" smtClean="0">
                <a:solidFill>
                  <a:schemeClr val="tx1"/>
                </a:solidFill>
                <a:latin typeface="+mn-lt"/>
                <a:ea typeface="+mn-ea"/>
                <a:cs typeface="+mn-cs"/>
              </a:rPr>
              <a:t>A story you may want to share.</a:t>
            </a:r>
          </a:p>
          <a:p>
            <a:endParaRPr lang="en-US" sz="1200" u="none" kern="1200" baseline="0" dirty="0" smtClean="0">
              <a:solidFill>
                <a:schemeClr val="tx1"/>
              </a:solidFill>
              <a:latin typeface="+mn-lt"/>
              <a:ea typeface="+mn-ea"/>
              <a:cs typeface="+mn-cs"/>
            </a:endParaRPr>
          </a:p>
          <a:p>
            <a:r>
              <a:rPr lang="en-US" sz="1200" i="1" u="none" kern="1200" baseline="30000" dirty="0" smtClean="0">
                <a:solidFill>
                  <a:schemeClr val="tx1"/>
                </a:solidFill>
                <a:latin typeface="+mn-lt"/>
                <a:ea typeface="+mn-ea"/>
                <a:cs typeface="+mn-cs"/>
              </a:rPr>
              <a:t>A senior monk and a junior monk were traveling together. At one point, they came to a river with a strong current. As the monks were preparing to cross the river, they saw a very young and beautiful woman also attempting to cross. The young woman asked if they could help her cross to the other side.</a:t>
            </a:r>
            <a:endParaRPr lang="en-US" sz="1200" i="0" u="none" kern="1200" baseline="30000" dirty="0" smtClean="0">
              <a:solidFill>
                <a:schemeClr val="tx1"/>
              </a:solidFill>
              <a:latin typeface="+mn-lt"/>
              <a:ea typeface="+mn-ea"/>
              <a:cs typeface="+mn-cs"/>
            </a:endParaRPr>
          </a:p>
          <a:p>
            <a:endParaRPr lang="en-US" sz="1200" i="1" u="none" kern="1200" baseline="30000" dirty="0" smtClean="0">
              <a:solidFill>
                <a:schemeClr val="tx1"/>
              </a:solidFill>
              <a:latin typeface="+mn-lt"/>
              <a:ea typeface="+mn-ea"/>
              <a:cs typeface="+mn-cs"/>
            </a:endParaRPr>
          </a:p>
          <a:p>
            <a:r>
              <a:rPr lang="en-US" sz="1200" i="1" u="none" kern="1200" baseline="30000" dirty="0" smtClean="0">
                <a:solidFill>
                  <a:schemeClr val="tx1"/>
                </a:solidFill>
                <a:latin typeface="+mn-lt"/>
                <a:ea typeface="+mn-ea"/>
                <a:cs typeface="+mn-cs"/>
              </a:rPr>
              <a:t>The two monks glanced at one another because they had taken vows not to touch a woman.</a:t>
            </a:r>
            <a:endParaRPr lang="en-US" sz="1200" i="0" u="none" kern="1200" baseline="30000" dirty="0" smtClean="0">
              <a:solidFill>
                <a:schemeClr val="tx1"/>
              </a:solidFill>
              <a:latin typeface="+mn-lt"/>
              <a:ea typeface="+mn-ea"/>
              <a:cs typeface="+mn-cs"/>
            </a:endParaRPr>
          </a:p>
          <a:p>
            <a:endParaRPr lang="en-US" sz="1200" i="1" u="none" kern="1200" baseline="30000" dirty="0" smtClean="0">
              <a:solidFill>
                <a:schemeClr val="tx1"/>
              </a:solidFill>
              <a:latin typeface="+mn-lt"/>
              <a:ea typeface="+mn-ea"/>
              <a:cs typeface="+mn-cs"/>
            </a:endParaRPr>
          </a:p>
          <a:p>
            <a:r>
              <a:rPr lang="en-US" sz="1200" i="1" u="none" kern="1200" baseline="30000" dirty="0" smtClean="0">
                <a:solidFill>
                  <a:schemeClr val="tx1"/>
                </a:solidFill>
                <a:latin typeface="+mn-lt"/>
                <a:ea typeface="+mn-ea"/>
                <a:cs typeface="+mn-cs"/>
              </a:rPr>
              <a:t>Then, without a word, the older monk picked up the woman, carried her across the river, placed her gently on the other side, and carried on his  journey.</a:t>
            </a:r>
            <a:endParaRPr lang="en-US" sz="1200" i="0" u="none" kern="1200" baseline="30000" dirty="0" smtClean="0">
              <a:solidFill>
                <a:schemeClr val="tx1"/>
              </a:solidFill>
              <a:latin typeface="+mn-lt"/>
              <a:ea typeface="+mn-ea"/>
              <a:cs typeface="+mn-cs"/>
            </a:endParaRPr>
          </a:p>
          <a:p>
            <a:endParaRPr lang="en-US" sz="1200" i="1" u="none" kern="1200" baseline="30000" dirty="0" smtClean="0">
              <a:solidFill>
                <a:schemeClr val="tx1"/>
              </a:solidFill>
              <a:latin typeface="+mn-lt"/>
              <a:ea typeface="+mn-ea"/>
              <a:cs typeface="+mn-cs"/>
            </a:endParaRPr>
          </a:p>
          <a:p>
            <a:r>
              <a:rPr lang="en-US" sz="1200" i="1" u="none" kern="1200" baseline="30000" dirty="0" smtClean="0">
                <a:solidFill>
                  <a:schemeClr val="tx1"/>
                </a:solidFill>
                <a:latin typeface="+mn-lt"/>
                <a:ea typeface="+mn-ea"/>
                <a:cs typeface="+mn-cs"/>
              </a:rPr>
              <a:t>The younger monk couldn’t believe what had just happened. After re-joining his companion, he was speechless, and an hour passed without a word between them.</a:t>
            </a:r>
            <a:endParaRPr lang="en-US" sz="1200" i="0" u="none" kern="1200" baseline="30000" dirty="0" smtClean="0">
              <a:solidFill>
                <a:schemeClr val="tx1"/>
              </a:solidFill>
              <a:latin typeface="+mn-lt"/>
              <a:ea typeface="+mn-ea"/>
              <a:cs typeface="+mn-cs"/>
            </a:endParaRPr>
          </a:p>
          <a:p>
            <a:endParaRPr lang="en-US" sz="1200" i="1" u="none" kern="1200" baseline="30000" dirty="0" smtClean="0">
              <a:solidFill>
                <a:schemeClr val="tx1"/>
              </a:solidFill>
              <a:latin typeface="+mn-lt"/>
              <a:ea typeface="+mn-ea"/>
              <a:cs typeface="+mn-cs"/>
            </a:endParaRPr>
          </a:p>
          <a:p>
            <a:r>
              <a:rPr lang="en-US" sz="1200" i="1" u="none" kern="1200" baseline="30000" dirty="0" smtClean="0">
                <a:solidFill>
                  <a:schemeClr val="tx1"/>
                </a:solidFill>
                <a:latin typeface="+mn-lt"/>
                <a:ea typeface="+mn-ea"/>
                <a:cs typeface="+mn-cs"/>
              </a:rPr>
              <a:t>Two more hours passed, then three, finally the younger monk could contain himself any longer, and blurted out “As monks, we are not permitted to touch a woman, how could you then carry that woman on your shoulders?”</a:t>
            </a:r>
            <a:endParaRPr lang="en-US" sz="1200" i="0" u="none" kern="1200" baseline="30000" dirty="0" smtClean="0">
              <a:solidFill>
                <a:schemeClr val="tx1"/>
              </a:solidFill>
              <a:latin typeface="+mn-lt"/>
              <a:ea typeface="+mn-ea"/>
              <a:cs typeface="+mn-cs"/>
            </a:endParaRPr>
          </a:p>
          <a:p>
            <a:endParaRPr lang="en-US" sz="1200" i="1" u="none" kern="1200" baseline="30000" dirty="0" smtClean="0">
              <a:solidFill>
                <a:schemeClr val="tx1"/>
              </a:solidFill>
              <a:latin typeface="+mn-lt"/>
              <a:ea typeface="+mn-ea"/>
              <a:cs typeface="+mn-cs"/>
            </a:endParaRPr>
          </a:p>
          <a:p>
            <a:r>
              <a:rPr lang="en-US" sz="1200" i="1" u="none" kern="1200" baseline="30000" dirty="0" smtClean="0">
                <a:solidFill>
                  <a:schemeClr val="tx1"/>
                </a:solidFill>
                <a:latin typeface="+mn-lt"/>
                <a:ea typeface="+mn-ea"/>
                <a:cs typeface="+mn-cs"/>
              </a:rPr>
              <a:t>The older monk looked at him and replied, “Brother, I set her down on the other side of the river, why are you still carrying her?”</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44</a:t>
            </a:fld>
            <a:endParaRPr lang="en-US"/>
          </a:p>
        </p:txBody>
      </p:sp>
    </p:spTree>
    <p:extLst>
      <p:ext uri="{BB962C8B-B14F-4D97-AF65-F5344CB8AC3E}">
        <p14:creationId xmlns:p14="http://schemas.microsoft.com/office/powerpoint/2010/main" val="3126650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audio</a:t>
            </a:r>
          </a:p>
          <a:p>
            <a:r>
              <a:rPr lang="en-NZ" dirty="0" smtClean="0"/>
              <a:t>After exercise</a:t>
            </a:r>
          </a:p>
          <a:p>
            <a:r>
              <a:rPr lang="en-NZ" dirty="0" smtClean="0"/>
              <a:t>Would anyone like to share what they noticed? </a:t>
            </a:r>
            <a:r>
              <a:rPr lang="en-NZ" smtClean="0"/>
              <a:t>(this encourages noticing rather than controlling thoughts)</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45</a:t>
            </a:fld>
            <a:endParaRPr lang="en-US"/>
          </a:p>
        </p:txBody>
      </p:sp>
    </p:spTree>
    <p:extLst>
      <p:ext uri="{BB962C8B-B14F-4D97-AF65-F5344CB8AC3E}">
        <p14:creationId xmlns:p14="http://schemas.microsoft.com/office/powerpoint/2010/main" val="2235492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As you become more </a:t>
            </a:r>
            <a:r>
              <a:rPr lang="en-US" sz="1200" u="none" kern="1200" baseline="0" dirty="0" err="1" smtClean="0">
                <a:solidFill>
                  <a:schemeClr val="tx1"/>
                </a:solidFill>
                <a:latin typeface="+mn-lt"/>
                <a:ea typeface="+mn-ea"/>
                <a:cs typeface="+mn-cs"/>
              </a:rPr>
              <a:t>accepting,curious</a:t>
            </a:r>
            <a:r>
              <a:rPr lang="en-US" sz="1200" u="none" kern="1200" baseline="0" dirty="0" smtClean="0">
                <a:solidFill>
                  <a:schemeClr val="tx1"/>
                </a:solidFill>
                <a:latin typeface="+mn-lt"/>
                <a:ea typeface="+mn-ea"/>
                <a:cs typeface="+mn-cs"/>
              </a:rPr>
              <a:t>, kind and non judging of yourself your relationships with others will improve. You will naturally offer them the same kindness. Everyone is unique but everyone has a heart. Be curious, non judging and present. </a:t>
            </a:r>
          </a:p>
          <a:p>
            <a:r>
              <a:rPr lang="en-US" sz="1200" u="none" kern="1200" baseline="0" dirty="0" smtClean="0">
                <a:solidFill>
                  <a:schemeClr val="tx1"/>
                </a:solidFill>
                <a:latin typeface="+mn-lt"/>
                <a:ea typeface="+mn-ea"/>
                <a:cs typeface="+mn-cs"/>
              </a:rPr>
              <a:t>Everyone is unique but remember everyone has a heart.</a:t>
            </a:r>
          </a:p>
          <a:p>
            <a:r>
              <a:rPr lang="en-US" sz="1200" u="none" kern="1200" baseline="0" dirty="0" smtClean="0">
                <a:solidFill>
                  <a:schemeClr val="tx1"/>
                </a:solidFill>
                <a:latin typeface="+mn-lt"/>
                <a:ea typeface="+mn-ea"/>
                <a:cs typeface="+mn-cs"/>
              </a:rPr>
              <a:t>Take ownership notice your reactions and express how things are from your experience.</a:t>
            </a:r>
          </a:p>
          <a:p>
            <a:r>
              <a:rPr lang="en-US" sz="1200" u="none" kern="1200" baseline="0" dirty="0" smtClean="0">
                <a:solidFill>
                  <a:schemeClr val="tx1"/>
                </a:solidFill>
                <a:latin typeface="+mn-lt"/>
                <a:ea typeface="+mn-ea"/>
                <a:cs typeface="+mn-cs"/>
              </a:rPr>
              <a:t>There is no separation we are all interconnected.  </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46</a:t>
            </a:fld>
            <a:endParaRPr lang="en-US"/>
          </a:p>
        </p:txBody>
      </p:sp>
    </p:spTree>
    <p:extLst>
      <p:ext uri="{BB962C8B-B14F-4D97-AF65-F5344CB8AC3E}">
        <p14:creationId xmlns:p14="http://schemas.microsoft.com/office/powerpoint/2010/main" val="2457310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exercise helps us to</a:t>
            </a:r>
            <a:r>
              <a:rPr lang="en-NZ" baseline="0" dirty="0" smtClean="0"/>
              <a:t> get to the qualities that have real significance to us rather than the often admired and sort after superficial qualities.</a:t>
            </a:r>
            <a:endParaRPr lang="en-NZ" dirty="0" smtClean="0"/>
          </a:p>
          <a:p>
            <a:r>
              <a:rPr lang="en-NZ" dirty="0" smtClean="0"/>
              <a:t>Mindful journaling rules. (page 50 of journal) Invite and encourage your thoughts to flow. You may write about anything that comes to mind even if it strays from the prompt. If you have nothing to write just keep writing "I have nothing to write” There is no right or wrong just keep writing until the time is up. </a:t>
            </a:r>
          </a:p>
          <a:p>
            <a:r>
              <a:rPr lang="en-NZ" dirty="0" smtClean="0"/>
              <a:t>Time 1 min on each prompt.</a:t>
            </a:r>
          </a:p>
          <a:p>
            <a:endParaRPr lang="en-NZ" dirty="0"/>
          </a:p>
        </p:txBody>
      </p:sp>
      <p:sp>
        <p:nvSpPr>
          <p:cNvPr id="4" name="Slide Number Placeholder 3"/>
          <p:cNvSpPr>
            <a:spLocks noGrp="1"/>
          </p:cNvSpPr>
          <p:nvPr>
            <p:ph type="sldNum" sz="quarter" idx="10"/>
          </p:nvPr>
        </p:nvSpPr>
        <p:spPr/>
        <p:txBody>
          <a:bodyPr/>
          <a:lstStyle/>
          <a:p>
            <a:fld id="{A7277EE5-85B8-464A-899E-A93B3184119F}" type="slidenum">
              <a:rPr lang="en-US" smtClean="0"/>
              <a:t>47</a:t>
            </a:fld>
            <a:endParaRPr lang="en-US"/>
          </a:p>
        </p:txBody>
      </p:sp>
    </p:spTree>
    <p:extLst>
      <p:ext uri="{BB962C8B-B14F-4D97-AF65-F5344CB8AC3E}">
        <p14:creationId xmlns:p14="http://schemas.microsoft.com/office/powerpoint/2010/main" val="3566753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u="none" kern="1200" baseline="0" dirty="0" smtClean="0">
                <a:solidFill>
                  <a:schemeClr val="tx1"/>
                </a:solidFill>
                <a:latin typeface="+mn-lt"/>
                <a:ea typeface="+mn-ea"/>
                <a:cs typeface="+mn-cs"/>
              </a:rPr>
              <a:t>We may catch ourselves thinking life would be easy if it was just me …..but we are a species, the human species. From an outsiders perspective we don’t behave like we are the same species we wage war, we allow others to starve while we have plenty </a:t>
            </a:r>
            <a:r>
              <a:rPr lang="en-NZ" sz="1200" u="none" kern="1200" baseline="0" dirty="0" err="1" smtClean="0">
                <a:solidFill>
                  <a:schemeClr val="tx1"/>
                </a:solidFill>
                <a:latin typeface="+mn-lt"/>
                <a:ea typeface="+mn-ea"/>
                <a:cs typeface="+mn-cs"/>
              </a:rPr>
              <a:t>etc</a:t>
            </a:r>
            <a:r>
              <a:rPr lang="en-NZ" sz="1200" u="none" kern="1200" baseline="0" dirty="0" smtClean="0">
                <a:solidFill>
                  <a:schemeClr val="tx1"/>
                </a:solidFill>
                <a:latin typeface="+mn-lt"/>
                <a:ea typeface="+mn-ea"/>
                <a:cs typeface="+mn-cs"/>
              </a:rPr>
              <a:t> you would think with everything going on in the world we would want to huddle together. Research shows we are fighting against nature and becoming more disconnected. This causes us stress and unhappiness it is against our wiring as human beings. Oxytocin is a stress hormone why because in times of danger we should huddle together, but we are supposed to put on a brave face and carry on alone looking  successful on the outside and oftentimes suffering on the inside-Why? Mindfulness helps us to embrace our vulnerabilities which improves our sense of connectedness and wellbeing. It make a workplace, family … a better place to be.</a:t>
            </a:r>
          </a:p>
          <a:p>
            <a:endParaRPr lang="en-US" sz="1200" u="none" kern="1200" baseline="0" dirty="0" smtClean="0">
              <a:solidFill>
                <a:schemeClr val="tx1"/>
              </a:solidFill>
              <a:latin typeface="+mn-lt"/>
              <a:ea typeface="+mn-ea"/>
              <a:cs typeface="+mn-cs"/>
            </a:endParaRPr>
          </a:p>
          <a:p>
            <a:r>
              <a:rPr lang="en-US" sz="1200" b="1" u="none" kern="1200" baseline="30000" dirty="0" smtClean="0">
                <a:solidFill>
                  <a:schemeClr val="tx1"/>
                </a:solidFill>
                <a:latin typeface="+mn-lt"/>
                <a:ea typeface="+mn-ea"/>
                <a:cs typeface="+mn-cs"/>
              </a:rPr>
              <a:t>Porcupines and the coldest winter ever</a:t>
            </a:r>
            <a:endParaRPr lang="en-US" sz="1200" b="0" u="none" kern="1200" baseline="30000" dirty="0" smtClean="0">
              <a:solidFill>
                <a:schemeClr val="tx1"/>
              </a:solidFill>
              <a:latin typeface="+mn-lt"/>
              <a:ea typeface="+mn-ea"/>
              <a:cs typeface="+mn-cs"/>
            </a:endParaRPr>
          </a:p>
          <a:p>
            <a:endParaRPr lang="en-US" sz="1200" b="0" i="1" u="none" kern="1200" baseline="30000" dirty="0" smtClean="0">
              <a:solidFill>
                <a:schemeClr val="tx1"/>
              </a:solidFill>
              <a:latin typeface="+mn-lt"/>
              <a:ea typeface="+mn-ea"/>
              <a:cs typeface="+mn-cs"/>
            </a:endParaRPr>
          </a:p>
          <a:p>
            <a:r>
              <a:rPr lang="en-US" sz="1200" b="0" i="1" u="none" kern="1200" baseline="30000" dirty="0" smtClean="0">
                <a:solidFill>
                  <a:schemeClr val="tx1"/>
                </a:solidFill>
                <a:latin typeface="+mn-lt"/>
                <a:ea typeface="+mn-ea"/>
                <a:cs typeface="+mn-cs"/>
              </a:rPr>
              <a:t>It was the coldest winter ever, and many animals died because of the cold. The porcupines, realizing the situation, decided to group together. This way they covered and protected themselves; but the quills of each one wounded their closest companions even though they shared their heat with each other. </a:t>
            </a:r>
            <a:endParaRPr lang="en-US" sz="1200" b="0" i="0" u="none" kern="1200" baseline="30000" dirty="0" smtClean="0">
              <a:solidFill>
                <a:schemeClr val="tx1"/>
              </a:solidFill>
              <a:latin typeface="+mn-lt"/>
              <a:ea typeface="+mn-ea"/>
              <a:cs typeface="+mn-cs"/>
            </a:endParaRPr>
          </a:p>
          <a:p>
            <a:r>
              <a:rPr lang="en-US" sz="1200" b="0" i="1" u="none" kern="1200" baseline="30000" dirty="0" smtClean="0">
                <a:solidFill>
                  <a:schemeClr val="tx1"/>
                </a:solidFill>
                <a:latin typeface="+mn-lt"/>
                <a:ea typeface="+mn-ea"/>
                <a:cs typeface="+mn-cs"/>
              </a:rPr>
              <a:t>After awhile, they decided to distance themselves one from the other to stop being wounded.</a:t>
            </a:r>
            <a:endParaRPr lang="en-US" sz="1200" b="0" i="0" u="none" kern="1200" baseline="30000" dirty="0" smtClean="0">
              <a:solidFill>
                <a:schemeClr val="tx1"/>
              </a:solidFill>
              <a:latin typeface="+mn-lt"/>
              <a:ea typeface="+mn-ea"/>
              <a:cs typeface="+mn-cs"/>
            </a:endParaRPr>
          </a:p>
          <a:p>
            <a:r>
              <a:rPr lang="en-US" sz="1200" b="0" i="1" u="none" kern="1200" baseline="30000" dirty="0" smtClean="0">
                <a:solidFill>
                  <a:schemeClr val="tx1"/>
                </a:solidFill>
                <a:latin typeface="+mn-lt"/>
                <a:ea typeface="+mn-ea"/>
                <a:cs typeface="+mn-cs"/>
              </a:rPr>
              <a:t>As they did this, they began to die... alone and frozen. So they had to make a choice: either accept the quills of their companions or disappear from the Earth. Wisely, they decided to go back to being together. This way they learned to live with the little wounds that were caused by the close relationship with their companion, but the most important part of it, was the heat that came from the others that enabled them to survive the coldest winter ever</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48</a:t>
            </a:fld>
            <a:endParaRPr lang="en-US"/>
          </a:p>
        </p:txBody>
      </p:sp>
    </p:spTree>
    <p:extLst>
      <p:ext uri="{BB962C8B-B14F-4D97-AF65-F5344CB8AC3E}">
        <p14:creationId xmlns:p14="http://schemas.microsoft.com/office/powerpoint/2010/main" val="3134023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With Mindfulness</a:t>
            </a:r>
            <a:r>
              <a:rPr lang="en-NZ" baseline="0" dirty="0" smtClean="0"/>
              <a:t> we becoming more compassionate and this increases our happiness which ripples out and affects others.</a:t>
            </a:r>
          </a:p>
          <a:p>
            <a:r>
              <a:rPr lang="en-NZ" dirty="0" smtClean="0"/>
              <a:t>Ask the participants to think of someone they are having difficulties or disagreements with and then talk them through this exercise while they have that person in mind.</a:t>
            </a:r>
            <a:endParaRPr lang="en-NZ" baseline="0" dirty="0" smtClean="0"/>
          </a:p>
        </p:txBody>
      </p:sp>
      <p:sp>
        <p:nvSpPr>
          <p:cNvPr id="4" name="Slide Number Placeholder 3"/>
          <p:cNvSpPr>
            <a:spLocks noGrp="1"/>
          </p:cNvSpPr>
          <p:nvPr>
            <p:ph type="sldNum" sz="quarter" idx="10"/>
          </p:nvPr>
        </p:nvSpPr>
        <p:spPr/>
        <p:txBody>
          <a:bodyPr/>
          <a:lstStyle/>
          <a:p>
            <a:fld id="{A7277EE5-85B8-464A-899E-A93B3184119F}" type="slidenum">
              <a:rPr lang="en-US" smtClean="0"/>
              <a:t>49</a:t>
            </a:fld>
            <a:endParaRPr lang="en-US"/>
          </a:p>
        </p:txBody>
      </p:sp>
    </p:spTree>
    <p:extLst>
      <p:ext uri="{BB962C8B-B14F-4D97-AF65-F5344CB8AC3E}">
        <p14:creationId xmlns:p14="http://schemas.microsoft.com/office/powerpoint/2010/main" val="295743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Feeding frenzy for Mindfulness in the workplace currently.</a:t>
            </a:r>
          </a:p>
          <a:p>
            <a:r>
              <a:rPr lang="en-NZ" dirty="0" smtClean="0"/>
              <a:t>Reduces</a:t>
            </a:r>
            <a:r>
              <a:rPr lang="en-NZ" baseline="0" dirty="0" smtClean="0"/>
              <a:t> stress and absenteeism, increases productivity, increased creativity and innovation, improved workplace culture.</a:t>
            </a:r>
            <a:endParaRPr lang="en-NZ" dirty="0"/>
          </a:p>
        </p:txBody>
      </p:sp>
      <p:sp>
        <p:nvSpPr>
          <p:cNvPr id="4" name="Slide Number Placeholder 3"/>
          <p:cNvSpPr>
            <a:spLocks noGrp="1"/>
          </p:cNvSpPr>
          <p:nvPr>
            <p:ph type="sldNum" sz="quarter" idx="10"/>
          </p:nvPr>
        </p:nvSpPr>
        <p:spPr/>
        <p:txBody>
          <a:bodyPr/>
          <a:lstStyle/>
          <a:p>
            <a:fld id="{A7277EE5-85B8-464A-899E-A93B3184119F}" type="slidenum">
              <a:rPr lang="en-US" smtClean="0"/>
              <a:t>5</a:t>
            </a:fld>
            <a:endParaRPr lang="en-US"/>
          </a:p>
        </p:txBody>
      </p:sp>
    </p:spTree>
    <p:extLst>
      <p:ext uri="{BB962C8B-B14F-4D97-AF65-F5344CB8AC3E}">
        <p14:creationId xmlns:p14="http://schemas.microsoft.com/office/powerpoint/2010/main" val="3233828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will help to anchor the participants learning</a:t>
            </a:r>
          </a:p>
          <a:p>
            <a:r>
              <a:rPr lang="en-US" sz="1200" u="none" kern="1200" baseline="0" dirty="0" smtClean="0">
                <a:solidFill>
                  <a:schemeClr val="tx1"/>
                </a:solidFill>
                <a:latin typeface="+mn-lt"/>
                <a:ea typeface="+mn-ea"/>
                <a:cs typeface="+mn-cs"/>
              </a:rPr>
              <a:t>Time 2 mins each and 1 min for free flow conversation.</a:t>
            </a:r>
          </a:p>
        </p:txBody>
      </p:sp>
      <p:sp>
        <p:nvSpPr>
          <p:cNvPr id="4" name="Slide Number Placeholder 3"/>
          <p:cNvSpPr>
            <a:spLocks noGrp="1"/>
          </p:cNvSpPr>
          <p:nvPr>
            <p:ph type="sldNum" sz="quarter" idx="10"/>
          </p:nvPr>
        </p:nvSpPr>
        <p:spPr/>
        <p:txBody>
          <a:bodyPr/>
          <a:lstStyle/>
          <a:p>
            <a:fld id="{A7277EE5-85B8-464A-899E-A93B3184119F}" type="slidenum">
              <a:rPr lang="en-US" smtClean="0"/>
              <a:t>50</a:t>
            </a:fld>
            <a:endParaRPr lang="en-US"/>
          </a:p>
        </p:txBody>
      </p:sp>
    </p:spTree>
    <p:extLst>
      <p:ext uri="{BB962C8B-B14F-4D97-AF65-F5344CB8AC3E}">
        <p14:creationId xmlns:p14="http://schemas.microsoft.com/office/powerpoint/2010/main" val="1020911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if participants want to connect with someone in the group</a:t>
            </a:r>
            <a:r>
              <a:rPr lang="en-US" baseline="0" dirty="0" smtClean="0"/>
              <a:t> to remind them to practice. A Text works well.</a:t>
            </a:r>
          </a:p>
          <a:p>
            <a:r>
              <a:rPr lang="en-US" dirty="0" smtClean="0"/>
              <a:t>Participants can refer</a:t>
            </a:r>
            <a:r>
              <a:rPr lang="en-US" baseline="0" dirty="0" smtClean="0"/>
              <a:t> to page 15 of manual for noticing thoughts exercise or website for guided exercise.</a:t>
            </a:r>
          </a:p>
          <a:p>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51</a:t>
            </a:fld>
            <a:endParaRPr lang="en-US"/>
          </a:p>
        </p:txBody>
      </p:sp>
    </p:spTree>
    <p:extLst>
      <p:ext uri="{BB962C8B-B14F-4D97-AF65-F5344CB8AC3E}">
        <p14:creationId xmlns:p14="http://schemas.microsoft.com/office/powerpoint/2010/main" val="2360838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course</a:t>
            </a:r>
            <a:r>
              <a:rPr lang="en-NZ" baseline="0" dirty="0" smtClean="0"/>
              <a:t> for most of you, your first step towards a more fulfilling, energised</a:t>
            </a:r>
            <a:r>
              <a:rPr lang="en-NZ" dirty="0" smtClean="0"/>
              <a:t> </a:t>
            </a:r>
            <a:r>
              <a:rPr lang="en-NZ" baseline="0" dirty="0" smtClean="0"/>
              <a:t>life.</a:t>
            </a:r>
          </a:p>
          <a:p>
            <a:r>
              <a:rPr lang="en-NZ" baseline="0" dirty="0" smtClean="0"/>
              <a:t>Please continue with your practise at least by following along with the next 5 weeks of audio exercises to get the full benefit of this course.</a:t>
            </a:r>
            <a:endParaRPr lang="en-NZ" dirty="0"/>
          </a:p>
        </p:txBody>
      </p:sp>
      <p:sp>
        <p:nvSpPr>
          <p:cNvPr id="4" name="Slide Number Placeholder 3"/>
          <p:cNvSpPr>
            <a:spLocks noGrp="1"/>
          </p:cNvSpPr>
          <p:nvPr>
            <p:ph type="sldNum" sz="quarter" idx="10"/>
          </p:nvPr>
        </p:nvSpPr>
        <p:spPr/>
        <p:txBody>
          <a:bodyPr/>
          <a:lstStyle/>
          <a:p>
            <a:fld id="{A7277EE5-85B8-464A-899E-A93B3184119F}" type="slidenum">
              <a:rPr lang="en-US" smtClean="0"/>
              <a:t>52</a:t>
            </a:fld>
            <a:endParaRPr lang="en-US"/>
          </a:p>
        </p:txBody>
      </p:sp>
    </p:spTree>
    <p:extLst>
      <p:ext uri="{BB962C8B-B14F-4D97-AF65-F5344CB8AC3E}">
        <p14:creationId xmlns:p14="http://schemas.microsoft.com/office/powerpoint/2010/main" val="3776458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7277EE5-85B8-464A-899E-A93B3184119F}" type="slidenum">
              <a:rPr lang="en-US" smtClean="0"/>
              <a:t>53</a:t>
            </a:fld>
            <a:endParaRPr lang="en-US"/>
          </a:p>
        </p:txBody>
      </p:sp>
    </p:spTree>
    <p:extLst>
      <p:ext uri="{BB962C8B-B14F-4D97-AF65-F5344CB8AC3E}">
        <p14:creationId xmlns:p14="http://schemas.microsoft.com/office/powerpoint/2010/main" val="212446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Lancet (leading medical journal) study. 212 patients with depression were </a:t>
            </a:r>
            <a:r>
              <a:rPr lang="en-US" sz="1200" u="none" kern="1200" baseline="0" dirty="0" err="1" smtClean="0">
                <a:solidFill>
                  <a:schemeClr val="tx1"/>
                </a:solidFill>
                <a:latin typeface="+mn-lt"/>
                <a:ea typeface="+mn-ea"/>
                <a:cs typeface="+mn-cs"/>
              </a:rPr>
              <a:t>randomised</a:t>
            </a:r>
            <a:r>
              <a:rPr lang="en-US" sz="1200" u="none" kern="1200" baseline="0" dirty="0" smtClean="0">
                <a:solidFill>
                  <a:schemeClr val="tx1"/>
                </a:solidFill>
                <a:latin typeface="+mn-lt"/>
                <a:ea typeface="+mn-ea"/>
                <a:cs typeface="+mn-cs"/>
              </a:rPr>
              <a:t> to 2 groups Group 1 Continued with meds Group 2 discontinued and practiced Mindfulness-results showed no difference in numbers of relapse or time taken to relapse between the 2 groups.</a:t>
            </a:r>
          </a:p>
          <a:p>
            <a:r>
              <a:rPr lang="en-US" sz="1200" u="none" kern="1200" baseline="0" dirty="0" smtClean="0">
                <a:solidFill>
                  <a:schemeClr val="tx1"/>
                </a:solidFill>
                <a:latin typeface="+mn-lt"/>
                <a:ea typeface="+mn-ea"/>
                <a:cs typeface="+mn-cs"/>
              </a:rPr>
              <a:t>Also can add </a:t>
            </a:r>
          </a:p>
          <a:p>
            <a:r>
              <a:rPr lang="en-US" sz="1200" u="none" kern="1200" baseline="0" dirty="0" smtClean="0">
                <a:solidFill>
                  <a:schemeClr val="tx1"/>
                </a:solidFill>
                <a:latin typeface="+mn-lt"/>
                <a:ea typeface="+mn-ea"/>
                <a:cs typeface="+mn-cs"/>
              </a:rPr>
              <a:t>Anxiety and stress- there are well over 165 studies show Mindfulness has a huge impact on reducing stress and anxiety.</a:t>
            </a:r>
          </a:p>
          <a:p>
            <a:r>
              <a:rPr lang="en-US" sz="1200" u="none" kern="1200" baseline="0" dirty="0" smtClean="0">
                <a:solidFill>
                  <a:srgbClr val="FF0000"/>
                </a:solidFill>
                <a:latin typeface="+mn-lt"/>
                <a:ea typeface="+mn-ea"/>
                <a:cs typeface="+mn-cs"/>
              </a:rPr>
              <a:t>(If anyone is on medication please talk to a qualified health professional before going off your medication.)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6</a:t>
            </a:fld>
            <a:endParaRPr lang="en-US"/>
          </a:p>
        </p:txBody>
      </p:sp>
    </p:spTree>
    <p:extLst>
      <p:ext uri="{BB962C8B-B14F-4D97-AF65-F5344CB8AC3E}">
        <p14:creationId xmlns:p14="http://schemas.microsoft.com/office/powerpoint/2010/main" val="421435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1" u="none" kern="1200" baseline="0" dirty="0" smtClean="0">
                <a:solidFill>
                  <a:schemeClr val="tx1"/>
                </a:solidFill>
                <a:latin typeface="+mn-lt"/>
                <a:ea typeface="+mn-ea"/>
                <a:cs typeface="+mn-cs"/>
              </a:rPr>
              <a:t>Mindfulness upgrades the brain –</a:t>
            </a:r>
            <a:r>
              <a:rPr lang="en-NZ" sz="1200" i="1" u="none" kern="1200" baseline="0" dirty="0" err="1" smtClean="0">
                <a:solidFill>
                  <a:schemeClr val="tx1"/>
                </a:solidFill>
                <a:latin typeface="+mn-lt"/>
                <a:ea typeface="+mn-ea"/>
                <a:cs typeface="+mn-cs"/>
              </a:rPr>
              <a:t>djokovic</a:t>
            </a:r>
            <a:r>
              <a:rPr lang="en-NZ" sz="1200" i="1" u="none" kern="1200" baseline="0" dirty="0" smtClean="0">
                <a:solidFill>
                  <a:schemeClr val="tx1"/>
                </a:solidFill>
                <a:latin typeface="+mn-lt"/>
                <a:ea typeface="+mn-ea"/>
                <a:cs typeface="+mn-cs"/>
              </a:rPr>
              <a:t> “my brain now functions better.</a:t>
            </a:r>
          </a:p>
          <a:p>
            <a:r>
              <a:rPr lang="en-NZ" sz="1200" i="1" u="none" kern="1200" baseline="0" dirty="0" smtClean="0">
                <a:solidFill>
                  <a:schemeClr val="tx1"/>
                </a:solidFill>
                <a:latin typeface="+mn-lt"/>
                <a:ea typeface="+mn-ea"/>
                <a:cs typeface="+mn-cs"/>
              </a:rPr>
              <a:t>Can add </a:t>
            </a:r>
          </a:p>
          <a:p>
            <a:r>
              <a:rPr lang="en-US" sz="1200" i="1" u="none" kern="1200" baseline="0" dirty="0" smtClean="0">
                <a:solidFill>
                  <a:schemeClr val="tx1"/>
                </a:solidFill>
                <a:latin typeface="+mn-lt"/>
                <a:ea typeface="+mn-ea"/>
                <a:cs typeface="+mn-cs"/>
              </a:rPr>
              <a:t>Attentional blink study -if you are shown a series of letters with some numbers interspersed in the series and you are asked to remember the numbers in series if 2 numbers are shown within ½ second of each other then t</a:t>
            </a:r>
          </a:p>
          <a:p>
            <a:r>
              <a:rPr lang="en-US" sz="1200" i="1" u="none" kern="1200" baseline="0" dirty="0" smtClean="0">
                <a:solidFill>
                  <a:schemeClr val="tx1"/>
                </a:solidFill>
                <a:latin typeface="+mn-lt"/>
                <a:ea typeface="+mn-ea"/>
                <a:cs typeface="+mn-cs"/>
              </a:rPr>
              <a:t>he second one was not detected. After Mindfulness training the attention blink (previously thought untrainable ) was reduced, i.e. so now you could show the numbers closer together and the 2</a:t>
            </a:r>
            <a:r>
              <a:rPr lang="en-US" sz="1200" i="1" u="none" kern="1200" baseline="30000" dirty="0" smtClean="0">
                <a:solidFill>
                  <a:schemeClr val="tx1"/>
                </a:solidFill>
                <a:latin typeface="+mn-lt"/>
                <a:ea typeface="+mn-ea"/>
                <a:cs typeface="+mn-cs"/>
              </a:rPr>
              <a:t>nd</a:t>
            </a:r>
            <a:r>
              <a:rPr lang="en-US" sz="1200" i="1" u="none" kern="1200" baseline="0" dirty="0" smtClean="0">
                <a:solidFill>
                  <a:schemeClr val="tx1"/>
                </a:solidFill>
                <a:latin typeface="+mn-lt"/>
                <a:ea typeface="+mn-ea"/>
                <a:cs typeface="+mn-cs"/>
              </a:rPr>
              <a:t> one would not be missed.</a:t>
            </a:r>
          </a:p>
          <a:p>
            <a:r>
              <a:rPr lang="en-US" sz="1200" i="1" u="none" kern="1200" baseline="0" dirty="0" smtClean="0">
                <a:solidFill>
                  <a:schemeClr val="tx1"/>
                </a:solidFill>
                <a:latin typeface="+mn-lt"/>
                <a:ea typeface="+mn-ea"/>
                <a:cs typeface="+mn-cs"/>
              </a:rPr>
              <a:t>Background reading</a:t>
            </a:r>
          </a:p>
          <a:p>
            <a:r>
              <a:rPr lang="en-US" sz="1200" i="1" u="none" kern="1200" baseline="0" dirty="0" smtClean="0">
                <a:solidFill>
                  <a:schemeClr val="tx1"/>
                </a:solidFill>
                <a:latin typeface="+mn-lt"/>
                <a:ea typeface="+mn-ea"/>
                <a:cs typeface="+mn-cs"/>
              </a:rPr>
              <a:t>https://siyli.org/the-science-behind-mindfulness-2/</a:t>
            </a:r>
          </a:p>
          <a:p>
            <a:endParaRPr lang="en-US" sz="1200" i="1"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277EE5-85B8-464A-899E-A93B3184119F}" type="slidenum">
              <a:rPr lang="en-US" smtClean="0"/>
              <a:t>7</a:t>
            </a:fld>
            <a:endParaRPr lang="en-US"/>
          </a:p>
        </p:txBody>
      </p:sp>
    </p:spTree>
    <p:extLst>
      <p:ext uri="{BB962C8B-B14F-4D97-AF65-F5344CB8AC3E}">
        <p14:creationId xmlns:p14="http://schemas.microsoft.com/office/powerpoint/2010/main" val="128041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MFN improves focus concentration and memory …This is from a study of students sitting a Global reasoning exam. They were  </a:t>
            </a:r>
            <a:r>
              <a:rPr lang="en-US" sz="1200" u="none" kern="1200" baseline="0" dirty="0" err="1" smtClean="0">
                <a:solidFill>
                  <a:schemeClr val="tx1"/>
                </a:solidFill>
                <a:latin typeface="+mn-lt"/>
                <a:ea typeface="+mn-ea"/>
                <a:cs typeface="+mn-cs"/>
              </a:rPr>
              <a:t>randomised</a:t>
            </a:r>
            <a:r>
              <a:rPr lang="en-US" sz="1200" u="none" kern="1200" baseline="0" dirty="0" smtClean="0">
                <a:solidFill>
                  <a:schemeClr val="tx1"/>
                </a:solidFill>
                <a:latin typeface="+mn-lt"/>
                <a:ea typeface="+mn-ea"/>
                <a:cs typeface="+mn-cs"/>
              </a:rPr>
              <a:t> to 2 separate groups one group received Mindfulness training and the other a nutrition class for 8 weeks. Students took GRE before and after training. Group doing Mindfulness performed overall better in  the post test. Reduced mind wandering and </a:t>
            </a:r>
            <a:r>
              <a:rPr lang="en-US" sz="1200" u="none" kern="1200" baseline="0" dirty="0" err="1" smtClean="0">
                <a:solidFill>
                  <a:schemeClr val="tx1"/>
                </a:solidFill>
                <a:latin typeface="+mn-lt"/>
                <a:ea typeface="+mn-ea"/>
                <a:cs typeface="+mn-cs"/>
              </a:rPr>
              <a:t>distractabilty</a:t>
            </a:r>
            <a:r>
              <a:rPr lang="en-US" sz="1200" u="none" kern="1200" baseline="0" dirty="0" smtClean="0">
                <a:solidFill>
                  <a:schemeClr val="tx1"/>
                </a:solidFill>
                <a:latin typeface="+mn-lt"/>
                <a:ea typeface="+mn-ea"/>
                <a:cs typeface="+mn-cs"/>
              </a:rPr>
              <a:t> was thought to be responsible for improved memory and reasoning ability.</a:t>
            </a:r>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8</a:t>
            </a:fld>
            <a:endParaRPr lang="en-US"/>
          </a:p>
        </p:txBody>
      </p:sp>
    </p:spTree>
    <p:extLst>
      <p:ext uri="{BB962C8B-B14F-4D97-AF65-F5344CB8AC3E}">
        <p14:creationId xmlns:p14="http://schemas.microsoft.com/office/powerpoint/2010/main" val="119983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MAAS Mindful attention awareness scale is designed to see how well we can tune into what is going on in any moment, this is referred to as dispositional mindfulness. The MAAS has a 83% correlation to with cardiovascular risk. As assessed by testing BP/FBG/</a:t>
            </a:r>
            <a:r>
              <a:rPr lang="en-US" sz="1200" u="none" kern="1200" baseline="0" dirty="0" err="1" smtClean="0">
                <a:solidFill>
                  <a:schemeClr val="tx1"/>
                </a:solidFill>
                <a:latin typeface="+mn-lt"/>
                <a:ea typeface="+mn-ea"/>
                <a:cs typeface="+mn-cs"/>
              </a:rPr>
              <a:t>Chol</a:t>
            </a:r>
            <a:r>
              <a:rPr lang="en-US" sz="1200" u="none" kern="1200" baseline="0" dirty="0" smtClean="0">
                <a:solidFill>
                  <a:schemeClr val="tx1"/>
                </a:solidFill>
                <a:latin typeface="+mn-lt"/>
                <a:ea typeface="+mn-ea"/>
                <a:cs typeface="+mn-cs"/>
              </a:rPr>
              <a:t>/BMI/Smoking/Lifestyle.</a:t>
            </a:r>
          </a:p>
          <a:p>
            <a:r>
              <a:rPr lang="en-US" sz="1200" u="none" kern="1200" baseline="0" dirty="0" smtClean="0">
                <a:solidFill>
                  <a:schemeClr val="tx1"/>
                </a:solidFill>
                <a:latin typeface="+mn-lt"/>
                <a:ea typeface="+mn-ea"/>
                <a:cs typeface="+mn-cs"/>
              </a:rPr>
              <a:t>There are countless other examples of Mindfulness helping with many different physical conditions </a:t>
            </a:r>
            <a:r>
              <a:rPr lang="en-US" sz="1200" u="none" kern="1200" baseline="0" dirty="0" err="1" smtClean="0">
                <a:solidFill>
                  <a:schemeClr val="tx1"/>
                </a:solidFill>
                <a:latin typeface="+mn-lt"/>
                <a:ea typeface="+mn-ea"/>
                <a:cs typeface="+mn-cs"/>
              </a:rPr>
              <a:t>eg</a:t>
            </a:r>
            <a:r>
              <a:rPr lang="en-US" sz="1200" u="none" kern="1200" baseline="0" dirty="0" smtClean="0">
                <a:solidFill>
                  <a:schemeClr val="tx1"/>
                </a:solidFill>
                <a:latin typeface="+mn-lt"/>
                <a:ea typeface="+mn-ea"/>
                <a:cs typeface="+mn-cs"/>
              </a:rPr>
              <a:t> IBS, psoriasis </a:t>
            </a:r>
            <a:r>
              <a:rPr lang="en-US" sz="1200" u="none" kern="1200" baseline="0" dirty="0" err="1" smtClean="0">
                <a:solidFill>
                  <a:schemeClr val="tx1"/>
                </a:solidFill>
                <a:latin typeface="+mn-lt"/>
                <a:ea typeface="+mn-ea"/>
                <a:cs typeface="+mn-cs"/>
              </a:rPr>
              <a:t>etc</a:t>
            </a:r>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Also psoriasis study UV </a:t>
            </a:r>
            <a:r>
              <a:rPr lang="en-US" sz="1200" u="none" kern="1200" baseline="0" dirty="0" err="1" smtClean="0">
                <a:solidFill>
                  <a:schemeClr val="tx1"/>
                </a:solidFill>
                <a:latin typeface="+mn-lt"/>
                <a:ea typeface="+mn-ea"/>
                <a:cs typeface="+mn-cs"/>
              </a:rPr>
              <a:t>gp</a:t>
            </a:r>
            <a:r>
              <a:rPr lang="en-US" sz="1200" u="none" kern="1200" baseline="0" dirty="0" smtClean="0">
                <a:solidFill>
                  <a:schemeClr val="tx1"/>
                </a:solidFill>
                <a:latin typeface="+mn-lt"/>
                <a:ea typeface="+mn-ea"/>
                <a:cs typeface="+mn-cs"/>
              </a:rPr>
              <a:t> and UV plus MFN group.  UV plus MFN 45 days for 50% skin clearance UV group 80 days till 50% skin clearance.</a:t>
            </a:r>
          </a:p>
          <a:p>
            <a:endParaRPr lang="en-US" dirty="0"/>
          </a:p>
        </p:txBody>
      </p:sp>
      <p:sp>
        <p:nvSpPr>
          <p:cNvPr id="4" name="Slide Number Placeholder 3"/>
          <p:cNvSpPr>
            <a:spLocks noGrp="1"/>
          </p:cNvSpPr>
          <p:nvPr>
            <p:ph type="sldNum" sz="quarter" idx="10"/>
          </p:nvPr>
        </p:nvSpPr>
        <p:spPr/>
        <p:txBody>
          <a:bodyPr/>
          <a:lstStyle/>
          <a:p>
            <a:fld id="{A7277EE5-85B8-464A-899E-A93B3184119F}" type="slidenum">
              <a:rPr lang="en-US" smtClean="0"/>
              <a:t>9</a:t>
            </a:fld>
            <a:endParaRPr lang="en-US"/>
          </a:p>
        </p:txBody>
      </p:sp>
    </p:spTree>
    <p:extLst>
      <p:ext uri="{BB962C8B-B14F-4D97-AF65-F5344CB8AC3E}">
        <p14:creationId xmlns:p14="http://schemas.microsoft.com/office/powerpoint/2010/main" val="58571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41.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Slid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3363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dfulness Mean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053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rn mindfulnes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403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warenes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0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602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ught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971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962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ltitas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440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work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818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opredict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135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opilo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11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Hello Slid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3444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Mi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449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7364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End Slid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660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Title Slide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100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368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 momen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474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t plat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1031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body sca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140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g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826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g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888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0994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es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774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Brai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0263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i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556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Pu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8288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nk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988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ournal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562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7029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End Slid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660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Title Slide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1557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6489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rv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75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happines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080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cceptanc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5759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arl Ju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4067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welcom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030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pic>
        <p:nvPicPr>
          <p:cNvPr id="4" name="Picture 3" descr="let 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320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body sca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9018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elat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997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journal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292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hedgehog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5211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ss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820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H.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632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7322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wor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0867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ratulation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0744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 Slid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154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tati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7606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jokovi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241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yb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901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875240"/>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25919</TotalTime>
  <Words>4452</Words>
  <Application>Microsoft Macintosh PowerPoint</Application>
  <PresentationFormat>On-screen Show (4:3)</PresentationFormat>
  <Paragraphs>255</Paragraphs>
  <Slides>53</Slides>
  <Notes>53</Notes>
  <HiddenSlides>23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Cheryl Strawbridge</cp:lastModifiedBy>
  <cp:revision>68</cp:revision>
  <dcterms:created xsi:type="dcterms:W3CDTF">2016-11-22T21:25:10Z</dcterms:created>
  <dcterms:modified xsi:type="dcterms:W3CDTF">2017-10-30T03:17:18Z</dcterms:modified>
</cp:coreProperties>
</file>